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3" r:id="rId4"/>
    <p:sldMasterId id="214748369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Nunito"/>
      <p:regular r:id="rId32"/>
      <p:bold r:id="rId33"/>
      <p:italic r:id="rId34"/>
      <p:boldItalic r:id="rId35"/>
    </p:embeddedFont>
    <p:embeddedFont>
      <p:font typeface="Montserrat"/>
      <p:regular r:id="rId36"/>
      <p:bold r:id="rId37"/>
      <p:italic r:id="rId38"/>
      <p:boldItalic r:id="rId39"/>
    </p:embeddedFont>
    <p:embeddedFont>
      <p:font typeface="Montserrat Medium"/>
      <p:regular r:id="rId40"/>
      <p:bold r:id="rId41"/>
      <p:italic r:id="rId42"/>
      <p:boldItalic r:id="rId43"/>
    </p:embeddedFont>
    <p:embeddedFont>
      <p:font typeface="Montserrat ExtraBold"/>
      <p:bold r:id="rId44"/>
      <p:boldItalic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Medium-regular.fntdata"/><Relationship Id="rId42" Type="http://schemas.openxmlformats.org/officeDocument/2006/relationships/font" Target="fonts/MontserratMedium-italic.fntdata"/><Relationship Id="rId41" Type="http://schemas.openxmlformats.org/officeDocument/2006/relationships/font" Target="fonts/MontserratMedium-bold.fntdata"/><Relationship Id="rId44" Type="http://schemas.openxmlformats.org/officeDocument/2006/relationships/font" Target="fonts/MontserratExtraBold-bold.fntdata"/><Relationship Id="rId43" Type="http://schemas.openxmlformats.org/officeDocument/2006/relationships/font" Target="fonts/MontserratMedium-boldItalic.fntdata"/><Relationship Id="rId46" Type="http://schemas.openxmlformats.org/officeDocument/2006/relationships/font" Target="fonts/Merriweather-regular.fntdata"/><Relationship Id="rId45" Type="http://schemas.openxmlformats.org/officeDocument/2006/relationships/font" Target="fonts/MontserratExtra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33" Type="http://schemas.openxmlformats.org/officeDocument/2006/relationships/font" Target="fonts/Nunito-bold.fntdata"/><Relationship Id="rId32" Type="http://schemas.openxmlformats.org/officeDocument/2006/relationships/font" Target="fonts/Nunito-regular.fntdata"/><Relationship Id="rId35" Type="http://schemas.openxmlformats.org/officeDocument/2006/relationships/font" Target="fonts/Nunito-boldItalic.fntdata"/><Relationship Id="rId34" Type="http://schemas.openxmlformats.org/officeDocument/2006/relationships/font" Target="fonts/Nunito-italic.fntdata"/><Relationship Id="rId37" Type="http://schemas.openxmlformats.org/officeDocument/2006/relationships/font" Target="fonts/Montserrat-bold.fntdata"/><Relationship Id="rId36" Type="http://schemas.openxmlformats.org/officeDocument/2006/relationships/font" Target="fonts/Montserrat-regular.fntdata"/><Relationship Id="rId39" Type="http://schemas.openxmlformats.org/officeDocument/2006/relationships/font" Target="fonts/Montserrat-boldItalic.fntdata"/><Relationship Id="rId38" Type="http://schemas.openxmlformats.org/officeDocument/2006/relationships/font" Target="fonts/Montserra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29"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e2300987d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e2300987d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20aa81287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e20aa81287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20aa81287_1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e20aa81287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20aa81287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e20aa81287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e2300987d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e2300987d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e2300987d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e2300987d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e2300987d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e2300987d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2300987de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e2300987de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e2300987de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e2300987de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2300987de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e2300987de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e23d650e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e23d650e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e20aa81287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e20aa81287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e22ee41a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e22ee41a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e20aa81287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e20aa81287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e20aa81287_1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e20aa81287_1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20aa81287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20aa81287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20aa81287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e20aa81287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20aa81287_1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20aa81287_1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e20aa81287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e20aa81287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20aa81287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e20aa81287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4"/>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65" name="Google Shape;65;p14"/>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8" name="Google Shape;68;p15"/>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69" name="Google Shape;69;p15"/>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72" name="Google Shape;72;p1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5" name="Google Shape;75;p17"/>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76" name="Google Shape;76;p17"/>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8"/>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19"/>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1" name="Google Shape;81;p19"/>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0"/>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84" name="Google Shape;84;p20"/>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85" name="Google Shape;85;p20"/>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1"/>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8" name="Google Shape;88;p21"/>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22"/>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3"/>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94" name="Google Shape;94;p23"/>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5" name="Shape 95"/>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5"/>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8" name="Google Shape;98;p25"/>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6"/>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1" name="Google Shape;101;p26"/>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2" name="Google Shape;102;p26"/>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3" name="Google Shape;103;p26"/>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4" name="Google Shape;104;p26"/>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5" name="Google Shape;105;p26"/>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06" name="Google Shape;106;p26"/>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107" name="Google Shape;107;p26"/>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108" name="Google Shape;108;p26"/>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7"/>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11" name="Google Shape;111;p27"/>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8"/>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114" name="Google Shape;114;p28"/>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9"/>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9"/>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9"/>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9"/>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121" name="Shape 121"/>
        <p:cNvGrpSpPr/>
        <p:nvPr/>
      </p:nvGrpSpPr>
      <p:grpSpPr>
        <a:xfrm>
          <a:off x="0" y="0"/>
          <a:ext cx="0" cy="0"/>
          <a:chOff x="0" y="0"/>
          <a:chExt cx="0" cy="0"/>
        </a:xfrm>
      </p:grpSpPr>
      <p:sp>
        <p:nvSpPr>
          <p:cNvPr id="122" name="Google Shape;122;p30"/>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3" name="Google Shape;123;p30"/>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4" name="Google Shape;124;p30"/>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5" name="Google Shape;125;p30"/>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6" name="Google Shape;126;p30"/>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7" name="Google Shape;127;p30"/>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8" name="Google Shape;128;p30"/>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31"/>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131" name="Google Shape;131;p31"/>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3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3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34"/>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5"/>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40" name="Shape 140"/>
        <p:cNvGrpSpPr/>
        <p:nvPr/>
      </p:nvGrpSpPr>
      <p:grpSpPr>
        <a:xfrm>
          <a:off x="0" y="0"/>
          <a:ext cx="0" cy="0"/>
          <a:chOff x="0" y="0"/>
          <a:chExt cx="0" cy="0"/>
        </a:xfrm>
      </p:grpSpPr>
      <p:sp>
        <p:nvSpPr>
          <p:cNvPr id="141" name="Google Shape;141;p36"/>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2" name="Google Shape;142;p36"/>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43" name="Google Shape;143;p36"/>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44" name="Google Shape;144;p36"/>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45" name="Google Shape;145;p36"/>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3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8" name="Google Shape;148;p37"/>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9" name="Google Shape;149;p37"/>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0" name="Google Shape;150;p37"/>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1" name="Google Shape;151;p37"/>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2" name="Google Shape;152;p37"/>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3" name="Google Shape;153;p37"/>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54" name="Google Shape;154;p37"/>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55" name="Google Shape;155;p37"/>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38"/>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58" name="Google Shape;158;p38"/>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59" name="Google Shape;159;p38"/>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0" name="Google Shape;160;p38"/>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61" name="Google Shape;161;p38"/>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2" name="Google Shape;162;p38"/>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39"/>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5" name="Google Shape;165;p39"/>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6" name="Google Shape;166;p39"/>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67" name="Google Shape;167;p39"/>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68" name="Google Shape;168;p39"/>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9" name="Google Shape;169;p39"/>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70" name="Google Shape;170;p39"/>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71" name="Google Shape;171;p39"/>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72" name="Google Shape;172;p39"/>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73" name="Google Shape;173;p39"/>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74" name="Google Shape;174;p39"/>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75" name="Google Shape;175;p39"/>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76" name="Google Shape;176;p39"/>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40"/>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9" name="Google Shape;179;p40"/>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80" name="Google Shape;180;p40"/>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81" name="Google Shape;181;p40"/>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82" name="Google Shape;182;p40"/>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83" name="Google Shape;183;p40"/>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84" name="Google Shape;184;p40"/>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85" name="Google Shape;185;p40"/>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86" name="Google Shape;186;p40"/>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4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89" name="Google Shape;189;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42"/>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2" name="Google Shape;192;p42"/>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93" name="Shape 193"/>
        <p:cNvGrpSpPr/>
        <p:nvPr/>
      </p:nvGrpSpPr>
      <p:grpSpPr>
        <a:xfrm>
          <a:off x="0" y="0"/>
          <a:ext cx="0" cy="0"/>
          <a:chOff x="0" y="0"/>
          <a:chExt cx="0" cy="0"/>
        </a:xfrm>
      </p:grpSpPr>
      <p:sp>
        <p:nvSpPr>
          <p:cNvPr id="194" name="Google Shape;194;p4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95" name="Google Shape;195;p43"/>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96" name="Shape 196"/>
        <p:cNvGrpSpPr/>
        <p:nvPr/>
      </p:nvGrpSpPr>
      <p:grpSpPr>
        <a:xfrm>
          <a:off x="0" y="0"/>
          <a:ext cx="0" cy="0"/>
          <a:chOff x="0" y="0"/>
          <a:chExt cx="0" cy="0"/>
        </a:xfrm>
      </p:grpSpPr>
      <p:sp>
        <p:nvSpPr>
          <p:cNvPr id="197" name="Google Shape;197;p44"/>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8" name="Google Shape;198;p44"/>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45"/>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01" name="Google Shape;201;p45"/>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202" name="Google Shape;202;p45"/>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s-419" sz="1000">
                <a:solidFill>
                  <a:schemeClr val="accent1"/>
                </a:solidFill>
                <a:latin typeface="Montserrat Medium"/>
                <a:ea typeface="Montserrat Medium"/>
                <a:cs typeface="Montserrat Medium"/>
                <a:sym typeface="Montserrat Medium"/>
              </a:rPr>
              <a:t>CREDITS: This presentation template was created by </a:t>
            </a:r>
            <a:r>
              <a:rPr lang="es-419"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s-419" sz="1000">
                <a:solidFill>
                  <a:schemeClr val="accent1"/>
                </a:solidFill>
                <a:latin typeface="Montserrat Medium"/>
                <a:ea typeface="Montserrat Medium"/>
                <a:cs typeface="Montserrat Medium"/>
                <a:sym typeface="Montserrat Medium"/>
              </a:rPr>
              <a:t>, including icons by </a:t>
            </a:r>
            <a:r>
              <a:rPr lang="es-419"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s-419" sz="1000">
                <a:solidFill>
                  <a:schemeClr val="accent1"/>
                </a:solidFill>
                <a:latin typeface="Montserrat Medium"/>
                <a:ea typeface="Montserrat Medium"/>
                <a:cs typeface="Montserrat Medium"/>
                <a:sym typeface="Montserrat Medium"/>
              </a:rPr>
              <a:t>, and infographics &amp; images by </a:t>
            </a:r>
            <a:r>
              <a:rPr lang="es-419"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s-419"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203" name="Shape 203"/>
        <p:cNvGrpSpPr/>
        <p:nvPr/>
      </p:nvGrpSpPr>
      <p:grpSpPr>
        <a:xfrm>
          <a:off x="0" y="0"/>
          <a:ext cx="0" cy="0"/>
          <a:chOff x="0" y="0"/>
          <a:chExt cx="0" cy="0"/>
        </a:xfrm>
      </p:grpSpPr>
      <p:sp>
        <p:nvSpPr>
          <p:cNvPr id="204" name="Google Shape;204;p4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5" name="Google Shape;205;p46"/>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206" name="Shape 206"/>
        <p:cNvGrpSpPr/>
        <p:nvPr/>
      </p:nvGrpSpPr>
      <p:grpSpPr>
        <a:xfrm>
          <a:off x="0" y="0"/>
          <a:ext cx="0" cy="0"/>
          <a:chOff x="0" y="0"/>
          <a:chExt cx="0" cy="0"/>
        </a:xfrm>
      </p:grpSpPr>
      <p:sp>
        <p:nvSpPr>
          <p:cNvPr id="207" name="Google Shape;207;p47"/>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8" name="Google Shape;208;p47"/>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theme" Target="../theme/theme3.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60" name="Shape 60"/>
        <p:cNvGrpSpPr/>
        <p:nvPr/>
      </p:nvGrpSpPr>
      <p:grpSpPr>
        <a:xfrm>
          <a:off x="0" y="0"/>
          <a:ext cx="0" cy="0"/>
          <a:chOff x="0" y="0"/>
          <a:chExt cx="0" cy="0"/>
        </a:xfrm>
      </p:grpSpPr>
      <p:sp>
        <p:nvSpPr>
          <p:cNvPr id="61" name="Google Shape;6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62" name="Google Shape;6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46.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8.png"/><Relationship Id="rId5"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52.png"/><Relationship Id="rId5" Type="http://schemas.openxmlformats.org/officeDocument/2006/relationships/image" Target="../media/image51.png"/><Relationship Id="rId6" Type="http://schemas.openxmlformats.org/officeDocument/2006/relationships/image" Target="../media/image41.png"/><Relationship Id="rId7" Type="http://schemas.openxmlformats.org/officeDocument/2006/relationships/image" Target="../media/image46.png"/><Relationship Id="rId8"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hyperlink" Target="https://pandas.pydata.org/do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24.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8"/>
          <p:cNvSpPr txBox="1"/>
          <p:nvPr>
            <p:ph type="ctrTitle"/>
          </p:nvPr>
        </p:nvSpPr>
        <p:spPr>
          <a:xfrm>
            <a:off x="1902600" y="513525"/>
            <a:ext cx="5338800" cy="74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sz="2200">
                <a:latin typeface="Arial"/>
                <a:ea typeface="Arial"/>
                <a:cs typeface="Arial"/>
                <a:sym typeface="Arial"/>
              </a:rPr>
              <a:t>Proyecto final - Machine Learning 2 </a:t>
            </a:r>
            <a:endParaRPr sz="2200">
              <a:latin typeface="Arial"/>
              <a:ea typeface="Arial"/>
              <a:cs typeface="Arial"/>
              <a:sym typeface="Arial"/>
            </a:endParaRPr>
          </a:p>
        </p:txBody>
      </p:sp>
      <p:sp>
        <p:nvSpPr>
          <p:cNvPr id="214" name="Google Shape;214;p48"/>
          <p:cNvSpPr txBox="1"/>
          <p:nvPr>
            <p:ph idx="1" type="subTitle"/>
          </p:nvPr>
        </p:nvSpPr>
        <p:spPr>
          <a:xfrm>
            <a:off x="2444250" y="1322100"/>
            <a:ext cx="4255500" cy="10842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605"/>
              <a:buNone/>
            </a:pPr>
            <a:r>
              <a:rPr b="1" lang="es-419" sz="1300">
                <a:latin typeface="Arial"/>
                <a:ea typeface="Arial"/>
                <a:cs typeface="Arial"/>
                <a:sym typeface="Arial"/>
              </a:rPr>
              <a:t>Integrantes</a:t>
            </a:r>
            <a:r>
              <a:rPr lang="es-419" sz="1200">
                <a:latin typeface="Arial"/>
                <a:ea typeface="Arial"/>
                <a:cs typeface="Arial"/>
                <a:sym typeface="Arial"/>
              </a:rPr>
              <a:t>:</a:t>
            </a:r>
            <a:endParaRPr sz="1200">
              <a:latin typeface="Arial"/>
              <a:ea typeface="Arial"/>
              <a:cs typeface="Arial"/>
              <a:sym typeface="Arial"/>
            </a:endParaRPr>
          </a:p>
          <a:p>
            <a:pPr indent="0" lvl="0" marL="0" rtl="0" algn="ctr">
              <a:lnSpc>
                <a:spcPct val="95000"/>
              </a:lnSpc>
              <a:spcBef>
                <a:spcPts val="0"/>
              </a:spcBef>
              <a:spcAft>
                <a:spcPts val="0"/>
              </a:spcAft>
              <a:buSzPts val="605"/>
              <a:buNone/>
            </a:pPr>
            <a:r>
              <a:rPr lang="es-419" sz="1200">
                <a:latin typeface="Arial"/>
                <a:ea typeface="Arial"/>
                <a:cs typeface="Arial"/>
                <a:sym typeface="Arial"/>
              </a:rPr>
              <a:t>Michael Andrés Mora Poveda</a:t>
            </a:r>
            <a:endParaRPr sz="1200">
              <a:latin typeface="Arial"/>
              <a:ea typeface="Arial"/>
              <a:cs typeface="Arial"/>
              <a:sym typeface="Arial"/>
            </a:endParaRPr>
          </a:p>
          <a:p>
            <a:pPr indent="0" lvl="0" marL="0" rtl="0" algn="ctr">
              <a:lnSpc>
                <a:spcPct val="95000"/>
              </a:lnSpc>
              <a:spcBef>
                <a:spcPts val="0"/>
              </a:spcBef>
              <a:spcAft>
                <a:spcPts val="0"/>
              </a:spcAft>
              <a:buSzPts val="605"/>
              <a:buNone/>
            </a:pPr>
            <a:r>
              <a:rPr lang="es-419" sz="1200">
                <a:latin typeface="Arial"/>
                <a:ea typeface="Arial"/>
                <a:cs typeface="Arial"/>
                <a:sym typeface="Arial"/>
              </a:rPr>
              <a:t>Jorge Armando Serrano Duque</a:t>
            </a:r>
            <a:endParaRPr sz="1200">
              <a:latin typeface="Arial"/>
              <a:ea typeface="Arial"/>
              <a:cs typeface="Arial"/>
              <a:sym typeface="Arial"/>
            </a:endParaRPr>
          </a:p>
          <a:p>
            <a:pPr indent="0" lvl="0" marL="0" rtl="0" algn="ctr">
              <a:lnSpc>
                <a:spcPct val="95000"/>
              </a:lnSpc>
              <a:spcBef>
                <a:spcPts val="0"/>
              </a:spcBef>
              <a:spcAft>
                <a:spcPts val="0"/>
              </a:spcAft>
              <a:buSzPts val="605"/>
              <a:buNone/>
            </a:pPr>
            <a:r>
              <a:rPr lang="es-419" sz="1200">
                <a:latin typeface="Arial"/>
                <a:ea typeface="Arial"/>
                <a:cs typeface="Arial"/>
                <a:sym typeface="Arial"/>
              </a:rPr>
              <a:t>Daniel Cadavid Zuleta</a:t>
            </a:r>
            <a:endParaRPr sz="1200">
              <a:latin typeface="Arial"/>
              <a:ea typeface="Arial"/>
              <a:cs typeface="Arial"/>
              <a:sym typeface="Arial"/>
            </a:endParaRPr>
          </a:p>
          <a:p>
            <a:pPr indent="0" lvl="0" marL="0" rtl="0" algn="ctr">
              <a:lnSpc>
                <a:spcPct val="95000"/>
              </a:lnSpc>
              <a:spcBef>
                <a:spcPts val="0"/>
              </a:spcBef>
              <a:spcAft>
                <a:spcPts val="0"/>
              </a:spcAft>
              <a:buSzPts val="605"/>
              <a:buNone/>
            </a:pPr>
            <a:r>
              <a:rPr lang="es-419" sz="1200">
                <a:latin typeface="Arial"/>
                <a:ea typeface="Arial"/>
                <a:cs typeface="Arial"/>
                <a:sym typeface="Arial"/>
              </a:rPr>
              <a:t>Oscar Yesid Cárdenas Santos</a:t>
            </a:r>
            <a:endParaRPr sz="1200">
              <a:latin typeface="Arial"/>
              <a:ea typeface="Arial"/>
              <a:cs typeface="Arial"/>
              <a:sym typeface="Arial"/>
            </a:endParaRPr>
          </a:p>
          <a:p>
            <a:pPr indent="0" lvl="0" marL="0" rtl="0" algn="ctr">
              <a:lnSpc>
                <a:spcPct val="95000"/>
              </a:lnSpc>
              <a:spcBef>
                <a:spcPts val="0"/>
              </a:spcBef>
              <a:spcAft>
                <a:spcPts val="0"/>
              </a:spcAft>
              <a:buSzPts val="605"/>
              <a:buNone/>
            </a:pPr>
            <a:r>
              <a:rPr lang="es-419" sz="1200">
                <a:latin typeface="Arial"/>
                <a:ea typeface="Arial"/>
                <a:cs typeface="Arial"/>
                <a:sym typeface="Arial"/>
              </a:rPr>
              <a:t>Saul Andrés Garnica Gutiérrez</a:t>
            </a:r>
            <a:endParaRPr sz="1200">
              <a:latin typeface="Arial"/>
              <a:ea typeface="Arial"/>
              <a:cs typeface="Arial"/>
              <a:sym typeface="Arial"/>
            </a:endParaRPr>
          </a:p>
        </p:txBody>
      </p:sp>
      <p:sp>
        <p:nvSpPr>
          <p:cNvPr id="215" name="Google Shape;215;p48"/>
          <p:cNvSpPr txBox="1"/>
          <p:nvPr/>
        </p:nvSpPr>
        <p:spPr>
          <a:xfrm>
            <a:off x="4100100" y="2971950"/>
            <a:ext cx="943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lt1"/>
                </a:solidFill>
              </a:rPr>
              <a:t>Semana 8</a:t>
            </a:r>
            <a:endParaRPr sz="1200">
              <a:solidFill>
                <a:schemeClr val="lt1"/>
              </a:solidFill>
            </a:endParaRPr>
          </a:p>
        </p:txBody>
      </p:sp>
      <p:sp>
        <p:nvSpPr>
          <p:cNvPr id="216" name="Google Shape;216;p48"/>
          <p:cNvSpPr txBox="1"/>
          <p:nvPr/>
        </p:nvSpPr>
        <p:spPr>
          <a:xfrm>
            <a:off x="3285600" y="3372150"/>
            <a:ext cx="257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lt1"/>
                </a:solidFill>
              </a:rPr>
              <a:t>Docente: Nathalia Orozco Morales</a:t>
            </a:r>
            <a:endParaRPr sz="1200">
              <a:solidFill>
                <a:schemeClr val="lt1"/>
              </a:solidFill>
            </a:endParaRPr>
          </a:p>
        </p:txBody>
      </p:sp>
      <p:sp>
        <p:nvSpPr>
          <p:cNvPr id="217" name="Google Shape;217;p48"/>
          <p:cNvSpPr txBox="1"/>
          <p:nvPr/>
        </p:nvSpPr>
        <p:spPr>
          <a:xfrm>
            <a:off x="3593250" y="2571750"/>
            <a:ext cx="195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200">
                <a:solidFill>
                  <a:schemeClr val="lt1"/>
                </a:solidFill>
              </a:rPr>
              <a:t>Machine Learning</a:t>
            </a:r>
            <a:r>
              <a:rPr b="1" lang="es-419" sz="1200">
                <a:solidFill>
                  <a:schemeClr val="lt1"/>
                </a:solidFill>
              </a:rPr>
              <a:t> 50258</a:t>
            </a:r>
            <a:endParaRPr b="1" sz="1200">
              <a:solidFill>
                <a:schemeClr val="lt1"/>
              </a:solidFill>
            </a:endParaRPr>
          </a:p>
        </p:txBody>
      </p:sp>
      <p:sp>
        <p:nvSpPr>
          <p:cNvPr id="218" name="Google Shape;218;p48"/>
          <p:cNvSpPr txBox="1"/>
          <p:nvPr/>
        </p:nvSpPr>
        <p:spPr>
          <a:xfrm>
            <a:off x="3833400" y="3772350"/>
            <a:ext cx="1477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lt1"/>
                </a:solidFill>
              </a:rPr>
              <a:t>5 de Mayo 2023</a:t>
            </a:r>
            <a:endParaRPr sz="1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7"/>
          <p:cNvSpPr txBox="1"/>
          <p:nvPr/>
        </p:nvSpPr>
        <p:spPr>
          <a:xfrm>
            <a:off x="2428800" y="114300"/>
            <a:ext cx="4286400" cy="512700"/>
          </a:xfrm>
          <a:prstGeom prst="rect">
            <a:avLst/>
          </a:prstGeom>
          <a:noFill/>
          <a:ln>
            <a:noFill/>
          </a:ln>
        </p:spPr>
        <p:txBody>
          <a:bodyPr anchorCtr="0" anchor="t" bIns="91425" lIns="91425" spcFirstLastPara="1" rIns="91425" wrap="square" tIns="91425">
            <a:spAutoFit/>
          </a:bodyPr>
          <a:lstStyle/>
          <a:p>
            <a:pPr indent="0" lvl="0" marL="0" rtl="0" algn="ctr">
              <a:lnSpc>
                <a:spcPct val="95000"/>
              </a:lnSpc>
              <a:spcBef>
                <a:spcPts val="900"/>
              </a:spcBef>
              <a:spcAft>
                <a:spcPts val="900"/>
              </a:spcAft>
              <a:buNone/>
            </a:pPr>
            <a:r>
              <a:rPr lang="es-419" sz="2130">
                <a:solidFill>
                  <a:schemeClr val="lt2"/>
                </a:solidFill>
              </a:rPr>
              <a:t>Normalización y entrenamiento</a:t>
            </a:r>
            <a:endParaRPr/>
          </a:p>
        </p:txBody>
      </p:sp>
      <p:pic>
        <p:nvPicPr>
          <p:cNvPr id="290" name="Google Shape;290;p57"/>
          <p:cNvPicPr preferRelativeResize="0"/>
          <p:nvPr/>
        </p:nvPicPr>
        <p:blipFill>
          <a:blip r:embed="rId3">
            <a:alphaModFix/>
          </a:blip>
          <a:stretch>
            <a:fillRect/>
          </a:stretch>
        </p:blipFill>
        <p:spPr>
          <a:xfrm>
            <a:off x="725625" y="855600"/>
            <a:ext cx="7692749" cy="3082050"/>
          </a:xfrm>
          <a:prstGeom prst="rect">
            <a:avLst/>
          </a:prstGeom>
          <a:noFill/>
          <a:ln>
            <a:noFill/>
          </a:ln>
        </p:spPr>
      </p:pic>
      <p:sp>
        <p:nvSpPr>
          <p:cNvPr id="291" name="Google Shape;291;p57"/>
          <p:cNvSpPr txBox="1"/>
          <p:nvPr/>
        </p:nvSpPr>
        <p:spPr>
          <a:xfrm>
            <a:off x="3852300" y="4066300"/>
            <a:ext cx="1439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Imágenes propias</a:t>
            </a:r>
            <a:endParaRPr i="1" sz="12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8"/>
          <p:cNvSpPr txBox="1"/>
          <p:nvPr>
            <p:ph idx="1" type="body"/>
          </p:nvPr>
        </p:nvSpPr>
        <p:spPr>
          <a:xfrm>
            <a:off x="1432200" y="0"/>
            <a:ext cx="6279600" cy="496500"/>
          </a:xfrm>
          <a:prstGeom prst="rect">
            <a:avLst/>
          </a:prstGeom>
        </p:spPr>
        <p:txBody>
          <a:bodyPr anchorCtr="0" anchor="t" bIns="91425" lIns="91425" spcFirstLastPara="1" rIns="91425" wrap="square" tIns="91425">
            <a:noAutofit/>
          </a:bodyPr>
          <a:lstStyle/>
          <a:p>
            <a:pPr indent="0" lvl="0" marL="0" rtl="0" algn="l">
              <a:spcBef>
                <a:spcPts val="900"/>
              </a:spcBef>
              <a:spcAft>
                <a:spcPts val="0"/>
              </a:spcAft>
              <a:buNone/>
            </a:pPr>
            <a:r>
              <a:rPr lang="es-419" sz="2873">
                <a:latin typeface="Arial"/>
                <a:ea typeface="Arial"/>
                <a:cs typeface="Arial"/>
                <a:sym typeface="Arial"/>
              </a:rPr>
              <a:t>Revisión de el rendimiento y métricas para</a:t>
            </a:r>
            <a:r>
              <a:rPr lang="es-419" sz="8473">
                <a:latin typeface="Arial"/>
                <a:ea typeface="Arial"/>
                <a:cs typeface="Arial"/>
                <a:sym typeface="Arial"/>
              </a:rPr>
              <a:t> el modelo</a:t>
            </a:r>
            <a:endParaRPr sz="8473">
              <a:solidFill>
                <a:srgbClr val="212121"/>
              </a:solidFill>
              <a:highlight>
                <a:srgbClr val="FFFFFF"/>
              </a:highlight>
              <a:latin typeface="Arial"/>
              <a:ea typeface="Arial"/>
              <a:cs typeface="Arial"/>
              <a:sym typeface="Arial"/>
            </a:endParaRPr>
          </a:p>
          <a:p>
            <a:pPr indent="0" lvl="0" marL="0" rtl="0" algn="ctr">
              <a:spcBef>
                <a:spcPts val="900"/>
              </a:spcBef>
              <a:spcAft>
                <a:spcPts val="1600"/>
              </a:spcAft>
              <a:buNone/>
            </a:pPr>
            <a:r>
              <a:t/>
            </a:r>
            <a:endParaRPr/>
          </a:p>
        </p:txBody>
      </p:sp>
      <p:sp>
        <p:nvSpPr>
          <p:cNvPr id="297" name="Google Shape;297;p58"/>
          <p:cNvSpPr txBox="1"/>
          <p:nvPr/>
        </p:nvSpPr>
        <p:spPr>
          <a:xfrm>
            <a:off x="3783088" y="4654400"/>
            <a:ext cx="11643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Imágen propia</a:t>
            </a:r>
            <a:endParaRPr i="1" sz="1200">
              <a:solidFill>
                <a:schemeClr val="lt1"/>
              </a:solidFill>
            </a:endParaRPr>
          </a:p>
        </p:txBody>
      </p:sp>
      <p:pic>
        <p:nvPicPr>
          <p:cNvPr id="298" name="Google Shape;298;p58"/>
          <p:cNvPicPr preferRelativeResize="0"/>
          <p:nvPr/>
        </p:nvPicPr>
        <p:blipFill>
          <a:blip r:embed="rId3">
            <a:alphaModFix/>
          </a:blip>
          <a:stretch>
            <a:fillRect/>
          </a:stretch>
        </p:blipFill>
        <p:spPr>
          <a:xfrm>
            <a:off x="1233113" y="801300"/>
            <a:ext cx="6677785" cy="391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9"/>
          <p:cNvSpPr txBox="1"/>
          <p:nvPr>
            <p:ph idx="1" type="body"/>
          </p:nvPr>
        </p:nvSpPr>
        <p:spPr>
          <a:xfrm>
            <a:off x="295275" y="43350"/>
            <a:ext cx="8486700" cy="1111200"/>
          </a:xfrm>
          <a:prstGeom prst="rect">
            <a:avLst/>
          </a:prstGeom>
        </p:spPr>
        <p:txBody>
          <a:bodyPr anchorCtr="0" anchor="t" bIns="91425" lIns="91425" spcFirstLastPara="1" rIns="91425" wrap="square" tIns="91425">
            <a:noAutofit/>
          </a:bodyPr>
          <a:lstStyle/>
          <a:p>
            <a:pPr indent="0" lvl="0" marL="0" rtl="0" algn="ctr">
              <a:spcBef>
                <a:spcPts val="900"/>
              </a:spcBef>
              <a:spcAft>
                <a:spcPts val="0"/>
              </a:spcAft>
              <a:buNone/>
            </a:pPr>
            <a:r>
              <a:rPr lang="es-419" sz="2116">
                <a:latin typeface="Arial"/>
                <a:ea typeface="Arial"/>
                <a:cs typeface="Arial"/>
                <a:sym typeface="Arial"/>
              </a:rPr>
              <a:t>Revisión</a:t>
            </a:r>
            <a:r>
              <a:rPr lang="es-419" sz="2116"/>
              <a:t> de el rendimiento y métricas para el modelo </a:t>
            </a:r>
            <a:endParaRPr sz="2116"/>
          </a:p>
          <a:p>
            <a:pPr indent="0" lvl="0" marL="0" rtl="0" algn="ctr">
              <a:spcBef>
                <a:spcPts val="900"/>
              </a:spcBef>
              <a:spcAft>
                <a:spcPts val="900"/>
              </a:spcAft>
              <a:buNone/>
            </a:pPr>
            <a:r>
              <a:rPr lang="es-419" sz="2116"/>
              <a:t>logistic regression</a:t>
            </a:r>
            <a:endParaRPr sz="1200"/>
          </a:p>
        </p:txBody>
      </p:sp>
      <p:sp>
        <p:nvSpPr>
          <p:cNvPr id="304" name="Google Shape;304;p59"/>
          <p:cNvSpPr txBox="1"/>
          <p:nvPr/>
        </p:nvSpPr>
        <p:spPr>
          <a:xfrm>
            <a:off x="247650" y="4294475"/>
            <a:ext cx="864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solidFill>
                  <a:schemeClr val="lt1"/>
                </a:solidFill>
              </a:rPr>
              <a:t>Al observar la matriz de </a:t>
            </a:r>
            <a:r>
              <a:rPr lang="es-419" sz="1300">
                <a:solidFill>
                  <a:schemeClr val="lt1"/>
                </a:solidFill>
              </a:rPr>
              <a:t>confusión</a:t>
            </a:r>
            <a:r>
              <a:rPr lang="es-419" sz="1300">
                <a:solidFill>
                  <a:schemeClr val="lt1"/>
                </a:solidFill>
              </a:rPr>
              <a:t>, notamos que tenemos 31 falsos positivos, 32 falsos negativos, 120 verdaderos positivos y 48 verdaderos negativos</a:t>
            </a:r>
            <a:endParaRPr sz="1300">
              <a:solidFill>
                <a:schemeClr val="lt1"/>
              </a:solidFill>
            </a:endParaRPr>
          </a:p>
        </p:txBody>
      </p:sp>
      <p:sp>
        <p:nvSpPr>
          <p:cNvPr id="305" name="Google Shape;305;p59"/>
          <p:cNvSpPr txBox="1"/>
          <p:nvPr/>
        </p:nvSpPr>
        <p:spPr>
          <a:xfrm>
            <a:off x="2440250" y="3925163"/>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sp>
        <p:nvSpPr>
          <p:cNvPr id="306" name="Google Shape;306;p59"/>
          <p:cNvSpPr txBox="1"/>
          <p:nvPr/>
        </p:nvSpPr>
        <p:spPr>
          <a:xfrm>
            <a:off x="5565500" y="392517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307" name="Google Shape;307;p59"/>
          <p:cNvPicPr preferRelativeResize="0"/>
          <p:nvPr/>
        </p:nvPicPr>
        <p:blipFill>
          <a:blip r:embed="rId3">
            <a:alphaModFix/>
          </a:blip>
          <a:stretch>
            <a:fillRect/>
          </a:stretch>
        </p:blipFill>
        <p:spPr>
          <a:xfrm>
            <a:off x="1534901" y="1024938"/>
            <a:ext cx="3037100" cy="2961150"/>
          </a:xfrm>
          <a:prstGeom prst="rect">
            <a:avLst/>
          </a:prstGeom>
          <a:noFill/>
          <a:ln>
            <a:noFill/>
          </a:ln>
        </p:spPr>
      </p:pic>
      <p:pic>
        <p:nvPicPr>
          <p:cNvPr id="308" name="Google Shape;308;p59"/>
          <p:cNvPicPr preferRelativeResize="0"/>
          <p:nvPr/>
        </p:nvPicPr>
        <p:blipFill>
          <a:blip r:embed="rId4">
            <a:alphaModFix/>
          </a:blip>
          <a:stretch>
            <a:fillRect/>
          </a:stretch>
        </p:blipFill>
        <p:spPr>
          <a:xfrm>
            <a:off x="4815938" y="1047300"/>
            <a:ext cx="2725512" cy="29164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0"/>
          <p:cNvSpPr txBox="1"/>
          <p:nvPr>
            <p:ph idx="1" type="body"/>
          </p:nvPr>
        </p:nvSpPr>
        <p:spPr>
          <a:xfrm>
            <a:off x="528600" y="0"/>
            <a:ext cx="7657800" cy="523200"/>
          </a:xfrm>
          <a:prstGeom prst="rect">
            <a:avLst/>
          </a:prstGeom>
        </p:spPr>
        <p:txBody>
          <a:bodyPr anchorCtr="0" anchor="t" bIns="91425" lIns="91425" spcFirstLastPara="1" rIns="91425" wrap="square" tIns="91425">
            <a:noAutofit/>
          </a:bodyPr>
          <a:lstStyle/>
          <a:p>
            <a:pPr indent="0" lvl="0" marL="0" rtl="0" algn="ctr">
              <a:spcBef>
                <a:spcPts val="900"/>
              </a:spcBef>
              <a:spcAft>
                <a:spcPts val="900"/>
              </a:spcAft>
              <a:buNone/>
            </a:pPr>
            <a:r>
              <a:rPr lang="es-419" sz="2116"/>
              <a:t>Revisión de el rendimiento y métricas para el modelo Logistic Regression</a:t>
            </a:r>
            <a:endParaRPr/>
          </a:p>
        </p:txBody>
      </p:sp>
      <p:sp>
        <p:nvSpPr>
          <p:cNvPr id="314" name="Google Shape;314;p60"/>
          <p:cNvSpPr txBox="1"/>
          <p:nvPr/>
        </p:nvSpPr>
        <p:spPr>
          <a:xfrm>
            <a:off x="170225" y="904200"/>
            <a:ext cx="847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lt1"/>
                </a:solidFill>
              </a:rPr>
              <a:t>Se hace uso de la curva AUC_ROC sobre el test set para evaluar el rendimiento del modelo, se hace uso de un umbral de 0.5, Esto nos ayudará a ver que tan buena es la precisión en la predicción entre si se tiene o no se tiene diabetes </a:t>
            </a:r>
            <a:endParaRPr sz="1200">
              <a:solidFill>
                <a:schemeClr val="lt1"/>
              </a:solidFill>
            </a:endParaRPr>
          </a:p>
        </p:txBody>
      </p:sp>
      <p:sp>
        <p:nvSpPr>
          <p:cNvPr id="315" name="Google Shape;315;p60"/>
          <p:cNvSpPr txBox="1"/>
          <p:nvPr/>
        </p:nvSpPr>
        <p:spPr>
          <a:xfrm>
            <a:off x="528600" y="4491625"/>
            <a:ext cx="82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lt1"/>
                </a:solidFill>
              </a:rPr>
              <a:t>Nuestro modelo tiene un acierto en la predicción del 80%.</a:t>
            </a:r>
            <a:endParaRPr sz="1200">
              <a:solidFill>
                <a:schemeClr val="lt1"/>
              </a:solidFill>
            </a:endParaRPr>
          </a:p>
        </p:txBody>
      </p:sp>
      <p:sp>
        <p:nvSpPr>
          <p:cNvPr id="316" name="Google Shape;316;p60"/>
          <p:cNvSpPr txBox="1"/>
          <p:nvPr/>
        </p:nvSpPr>
        <p:spPr>
          <a:xfrm>
            <a:off x="1703950" y="418762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sp>
        <p:nvSpPr>
          <p:cNvPr id="317" name="Google Shape;317;p60"/>
          <p:cNvSpPr txBox="1"/>
          <p:nvPr/>
        </p:nvSpPr>
        <p:spPr>
          <a:xfrm>
            <a:off x="5655100" y="418762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318" name="Google Shape;318;p60"/>
          <p:cNvPicPr preferRelativeResize="0"/>
          <p:nvPr/>
        </p:nvPicPr>
        <p:blipFill>
          <a:blip r:embed="rId3">
            <a:alphaModFix/>
          </a:blip>
          <a:stretch>
            <a:fillRect/>
          </a:stretch>
        </p:blipFill>
        <p:spPr>
          <a:xfrm>
            <a:off x="528600" y="1458300"/>
            <a:ext cx="3577094" cy="2834100"/>
          </a:xfrm>
          <a:prstGeom prst="rect">
            <a:avLst/>
          </a:prstGeom>
          <a:noFill/>
          <a:ln>
            <a:noFill/>
          </a:ln>
        </p:spPr>
      </p:pic>
      <p:pic>
        <p:nvPicPr>
          <p:cNvPr id="319" name="Google Shape;319;p60"/>
          <p:cNvPicPr preferRelativeResize="0"/>
          <p:nvPr/>
        </p:nvPicPr>
        <p:blipFill>
          <a:blip r:embed="rId4">
            <a:alphaModFix/>
          </a:blip>
          <a:stretch>
            <a:fillRect/>
          </a:stretch>
        </p:blipFill>
        <p:spPr>
          <a:xfrm>
            <a:off x="4350194" y="1458300"/>
            <a:ext cx="3836212" cy="2834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1"/>
          <p:cNvSpPr txBox="1"/>
          <p:nvPr>
            <p:ph idx="1" type="body"/>
          </p:nvPr>
        </p:nvSpPr>
        <p:spPr>
          <a:xfrm>
            <a:off x="295275" y="43350"/>
            <a:ext cx="8486700" cy="1111200"/>
          </a:xfrm>
          <a:prstGeom prst="rect">
            <a:avLst/>
          </a:prstGeom>
        </p:spPr>
        <p:txBody>
          <a:bodyPr anchorCtr="0" anchor="t" bIns="91425" lIns="91425" spcFirstLastPara="1" rIns="91425" wrap="square" tIns="91425">
            <a:noAutofit/>
          </a:bodyPr>
          <a:lstStyle/>
          <a:p>
            <a:pPr indent="0" lvl="0" marL="0" rtl="0" algn="ctr">
              <a:spcBef>
                <a:spcPts val="900"/>
              </a:spcBef>
              <a:spcAft>
                <a:spcPts val="0"/>
              </a:spcAft>
              <a:buNone/>
            </a:pPr>
            <a:r>
              <a:rPr lang="es-419" sz="2116">
                <a:latin typeface="Arial"/>
                <a:ea typeface="Arial"/>
                <a:cs typeface="Arial"/>
                <a:sym typeface="Arial"/>
              </a:rPr>
              <a:t>Revisión</a:t>
            </a:r>
            <a:r>
              <a:rPr lang="es-419" sz="2116"/>
              <a:t> de el rendimiento y métricas para el modelo </a:t>
            </a:r>
            <a:endParaRPr sz="2116"/>
          </a:p>
          <a:p>
            <a:pPr indent="0" lvl="0" marL="0" rtl="0" algn="ctr">
              <a:spcBef>
                <a:spcPts val="900"/>
              </a:spcBef>
              <a:spcAft>
                <a:spcPts val="900"/>
              </a:spcAft>
              <a:buNone/>
            </a:pPr>
            <a:r>
              <a:rPr lang="es-419" sz="2116"/>
              <a:t>Naive Bayes</a:t>
            </a:r>
            <a:endParaRPr sz="1200"/>
          </a:p>
        </p:txBody>
      </p:sp>
      <p:sp>
        <p:nvSpPr>
          <p:cNvPr id="325" name="Google Shape;325;p61"/>
          <p:cNvSpPr txBox="1"/>
          <p:nvPr/>
        </p:nvSpPr>
        <p:spPr>
          <a:xfrm>
            <a:off x="247650" y="4294475"/>
            <a:ext cx="864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solidFill>
                  <a:schemeClr val="lt1"/>
                </a:solidFill>
              </a:rPr>
              <a:t>Al observar la matriz de confusión, notamos que tenemos 31 falsos positivos, 27 falsos negativos, 120 verdaderos positivos y 53 verdaderos negativos</a:t>
            </a:r>
            <a:endParaRPr sz="1300">
              <a:solidFill>
                <a:schemeClr val="lt1"/>
              </a:solidFill>
            </a:endParaRPr>
          </a:p>
        </p:txBody>
      </p:sp>
      <p:sp>
        <p:nvSpPr>
          <p:cNvPr id="326" name="Google Shape;326;p61"/>
          <p:cNvSpPr txBox="1"/>
          <p:nvPr/>
        </p:nvSpPr>
        <p:spPr>
          <a:xfrm>
            <a:off x="2234400" y="3496038"/>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sp>
        <p:nvSpPr>
          <p:cNvPr id="327" name="Google Shape;327;p61"/>
          <p:cNvSpPr txBox="1"/>
          <p:nvPr/>
        </p:nvSpPr>
        <p:spPr>
          <a:xfrm>
            <a:off x="5455050" y="362697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328" name="Google Shape;328;p61"/>
          <p:cNvPicPr preferRelativeResize="0"/>
          <p:nvPr/>
        </p:nvPicPr>
        <p:blipFill>
          <a:blip r:embed="rId3">
            <a:alphaModFix/>
          </a:blip>
          <a:stretch>
            <a:fillRect/>
          </a:stretch>
        </p:blipFill>
        <p:spPr>
          <a:xfrm>
            <a:off x="1466850" y="1113525"/>
            <a:ext cx="2761505" cy="2322437"/>
          </a:xfrm>
          <a:prstGeom prst="rect">
            <a:avLst/>
          </a:prstGeom>
          <a:noFill/>
          <a:ln>
            <a:noFill/>
          </a:ln>
        </p:spPr>
      </p:pic>
      <p:pic>
        <p:nvPicPr>
          <p:cNvPr id="329" name="Google Shape;329;p61"/>
          <p:cNvPicPr preferRelativeResize="0"/>
          <p:nvPr/>
        </p:nvPicPr>
        <p:blipFill>
          <a:blip r:embed="rId4">
            <a:alphaModFix/>
          </a:blip>
          <a:stretch>
            <a:fillRect/>
          </a:stretch>
        </p:blipFill>
        <p:spPr>
          <a:xfrm>
            <a:off x="4410068" y="1113525"/>
            <a:ext cx="3316358" cy="2513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2"/>
          <p:cNvSpPr txBox="1"/>
          <p:nvPr>
            <p:ph idx="1" type="body"/>
          </p:nvPr>
        </p:nvSpPr>
        <p:spPr>
          <a:xfrm>
            <a:off x="528600" y="0"/>
            <a:ext cx="7657800" cy="523200"/>
          </a:xfrm>
          <a:prstGeom prst="rect">
            <a:avLst/>
          </a:prstGeom>
        </p:spPr>
        <p:txBody>
          <a:bodyPr anchorCtr="0" anchor="t" bIns="91425" lIns="91425" spcFirstLastPara="1" rIns="91425" wrap="square" tIns="91425">
            <a:noAutofit/>
          </a:bodyPr>
          <a:lstStyle/>
          <a:p>
            <a:pPr indent="0" lvl="0" marL="0" rtl="0" algn="ctr">
              <a:spcBef>
                <a:spcPts val="900"/>
              </a:spcBef>
              <a:spcAft>
                <a:spcPts val="900"/>
              </a:spcAft>
              <a:buNone/>
            </a:pPr>
            <a:r>
              <a:rPr lang="es-419" sz="2116"/>
              <a:t>Revisión de el rendimiento y métricas para el modelo Naive Bayes</a:t>
            </a:r>
            <a:endParaRPr/>
          </a:p>
        </p:txBody>
      </p:sp>
      <p:sp>
        <p:nvSpPr>
          <p:cNvPr id="335" name="Google Shape;335;p62"/>
          <p:cNvSpPr txBox="1"/>
          <p:nvPr/>
        </p:nvSpPr>
        <p:spPr>
          <a:xfrm>
            <a:off x="170225" y="904200"/>
            <a:ext cx="847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lt1"/>
                </a:solidFill>
              </a:rPr>
              <a:t>Se hace uso de la curva AUC_ROC para evaluar </a:t>
            </a:r>
            <a:r>
              <a:rPr lang="es-419" sz="1200">
                <a:solidFill>
                  <a:schemeClr val="lt1"/>
                </a:solidFill>
              </a:rPr>
              <a:t>sobre el test set </a:t>
            </a:r>
            <a:r>
              <a:rPr lang="es-419" sz="1200">
                <a:solidFill>
                  <a:schemeClr val="lt1"/>
                </a:solidFill>
              </a:rPr>
              <a:t>el rendimiento del modelo, se hace uso de un umbral de 0.5, Esto nos ayudará a ver que tan buena es la precisión en la predicción entre si se tiene o no se tiene </a:t>
            </a:r>
            <a:r>
              <a:rPr lang="es-419" sz="1200">
                <a:solidFill>
                  <a:schemeClr val="lt1"/>
                </a:solidFill>
              </a:rPr>
              <a:t>diabetes</a:t>
            </a:r>
            <a:endParaRPr sz="1200">
              <a:solidFill>
                <a:schemeClr val="lt1"/>
              </a:solidFill>
            </a:endParaRPr>
          </a:p>
        </p:txBody>
      </p:sp>
      <p:sp>
        <p:nvSpPr>
          <p:cNvPr id="336" name="Google Shape;336;p62"/>
          <p:cNvSpPr txBox="1"/>
          <p:nvPr/>
        </p:nvSpPr>
        <p:spPr>
          <a:xfrm>
            <a:off x="528600" y="4491625"/>
            <a:ext cx="82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lt1"/>
                </a:solidFill>
              </a:rPr>
              <a:t>Nuestro modelo tiene un acierto en la predicción del 78,8%.</a:t>
            </a:r>
            <a:endParaRPr sz="1200">
              <a:solidFill>
                <a:schemeClr val="lt1"/>
              </a:solidFill>
            </a:endParaRPr>
          </a:p>
        </p:txBody>
      </p:sp>
      <p:sp>
        <p:nvSpPr>
          <p:cNvPr id="337" name="Google Shape;337;p62"/>
          <p:cNvSpPr txBox="1"/>
          <p:nvPr/>
        </p:nvSpPr>
        <p:spPr>
          <a:xfrm>
            <a:off x="1703950" y="418762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sp>
        <p:nvSpPr>
          <p:cNvPr id="338" name="Google Shape;338;p62"/>
          <p:cNvSpPr txBox="1"/>
          <p:nvPr/>
        </p:nvSpPr>
        <p:spPr>
          <a:xfrm>
            <a:off x="5244513" y="393997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339" name="Google Shape;339;p62"/>
          <p:cNvPicPr preferRelativeResize="0"/>
          <p:nvPr/>
        </p:nvPicPr>
        <p:blipFill>
          <a:blip r:embed="rId3">
            <a:alphaModFix/>
          </a:blip>
          <a:stretch>
            <a:fillRect/>
          </a:stretch>
        </p:blipFill>
        <p:spPr>
          <a:xfrm>
            <a:off x="770288" y="1458300"/>
            <a:ext cx="3093719" cy="2729325"/>
          </a:xfrm>
          <a:prstGeom prst="rect">
            <a:avLst/>
          </a:prstGeom>
          <a:noFill/>
          <a:ln>
            <a:noFill/>
          </a:ln>
        </p:spPr>
      </p:pic>
      <p:pic>
        <p:nvPicPr>
          <p:cNvPr id="340" name="Google Shape;340;p62"/>
          <p:cNvPicPr preferRelativeResize="0"/>
          <p:nvPr/>
        </p:nvPicPr>
        <p:blipFill>
          <a:blip r:embed="rId4">
            <a:alphaModFix/>
          </a:blip>
          <a:stretch>
            <a:fillRect/>
          </a:stretch>
        </p:blipFill>
        <p:spPr>
          <a:xfrm>
            <a:off x="4050944" y="1458300"/>
            <a:ext cx="3613539" cy="2424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3"/>
          <p:cNvSpPr txBox="1"/>
          <p:nvPr>
            <p:ph idx="1" type="body"/>
          </p:nvPr>
        </p:nvSpPr>
        <p:spPr>
          <a:xfrm>
            <a:off x="295275" y="43350"/>
            <a:ext cx="8486700" cy="1111200"/>
          </a:xfrm>
          <a:prstGeom prst="rect">
            <a:avLst/>
          </a:prstGeom>
        </p:spPr>
        <p:txBody>
          <a:bodyPr anchorCtr="0" anchor="t" bIns="91425" lIns="91425" spcFirstLastPara="1" rIns="91425" wrap="square" tIns="91425">
            <a:noAutofit/>
          </a:bodyPr>
          <a:lstStyle/>
          <a:p>
            <a:pPr indent="0" lvl="0" marL="0" rtl="0" algn="ctr">
              <a:spcBef>
                <a:spcPts val="900"/>
              </a:spcBef>
              <a:spcAft>
                <a:spcPts val="0"/>
              </a:spcAft>
              <a:buNone/>
            </a:pPr>
            <a:r>
              <a:rPr lang="es-419" sz="2116">
                <a:latin typeface="Arial"/>
                <a:ea typeface="Arial"/>
                <a:cs typeface="Arial"/>
                <a:sym typeface="Arial"/>
              </a:rPr>
              <a:t>Revisión</a:t>
            </a:r>
            <a:r>
              <a:rPr lang="es-419" sz="2116"/>
              <a:t> de el rendimiento y métricas para el modelo </a:t>
            </a:r>
            <a:endParaRPr sz="2116"/>
          </a:p>
          <a:p>
            <a:pPr indent="0" lvl="0" marL="0" rtl="0" algn="ctr">
              <a:spcBef>
                <a:spcPts val="900"/>
              </a:spcBef>
              <a:spcAft>
                <a:spcPts val="900"/>
              </a:spcAft>
              <a:buNone/>
            </a:pPr>
            <a:r>
              <a:rPr lang="es-419" sz="2116"/>
              <a:t>Random Forest</a:t>
            </a:r>
            <a:endParaRPr sz="1200"/>
          </a:p>
        </p:txBody>
      </p:sp>
      <p:sp>
        <p:nvSpPr>
          <p:cNvPr id="346" name="Google Shape;346;p63"/>
          <p:cNvSpPr txBox="1"/>
          <p:nvPr/>
        </p:nvSpPr>
        <p:spPr>
          <a:xfrm>
            <a:off x="247650" y="4294475"/>
            <a:ext cx="864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solidFill>
                  <a:schemeClr val="lt1"/>
                </a:solidFill>
              </a:rPr>
              <a:t>Al observar la matriz de confusión, notamos que tenemos 30 falsos positivos, 27 falsos negativos, 121 verdaderos positivos y 53 verdaderos negativos.</a:t>
            </a:r>
            <a:endParaRPr sz="1300">
              <a:solidFill>
                <a:schemeClr val="lt1"/>
              </a:solidFill>
            </a:endParaRPr>
          </a:p>
        </p:txBody>
      </p:sp>
      <p:sp>
        <p:nvSpPr>
          <p:cNvPr id="347" name="Google Shape;347;p63"/>
          <p:cNvSpPr txBox="1"/>
          <p:nvPr/>
        </p:nvSpPr>
        <p:spPr>
          <a:xfrm>
            <a:off x="2234400" y="3496038"/>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sp>
        <p:nvSpPr>
          <p:cNvPr id="348" name="Google Shape;348;p63"/>
          <p:cNvSpPr txBox="1"/>
          <p:nvPr/>
        </p:nvSpPr>
        <p:spPr>
          <a:xfrm>
            <a:off x="5455050" y="356272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349" name="Google Shape;349;p63"/>
          <p:cNvPicPr preferRelativeResize="0"/>
          <p:nvPr/>
        </p:nvPicPr>
        <p:blipFill>
          <a:blip r:embed="rId3">
            <a:alphaModFix/>
          </a:blip>
          <a:stretch>
            <a:fillRect/>
          </a:stretch>
        </p:blipFill>
        <p:spPr>
          <a:xfrm>
            <a:off x="1533525" y="1049278"/>
            <a:ext cx="2542451" cy="2513450"/>
          </a:xfrm>
          <a:prstGeom prst="rect">
            <a:avLst/>
          </a:prstGeom>
          <a:noFill/>
          <a:ln>
            <a:noFill/>
          </a:ln>
        </p:spPr>
      </p:pic>
      <p:pic>
        <p:nvPicPr>
          <p:cNvPr id="350" name="Google Shape;350;p63"/>
          <p:cNvPicPr preferRelativeResize="0"/>
          <p:nvPr/>
        </p:nvPicPr>
        <p:blipFill>
          <a:blip r:embed="rId4">
            <a:alphaModFix/>
          </a:blip>
          <a:stretch>
            <a:fillRect/>
          </a:stretch>
        </p:blipFill>
        <p:spPr>
          <a:xfrm>
            <a:off x="4390301" y="1395100"/>
            <a:ext cx="3063170" cy="2167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4"/>
          <p:cNvSpPr txBox="1"/>
          <p:nvPr>
            <p:ph idx="1" type="body"/>
          </p:nvPr>
        </p:nvSpPr>
        <p:spPr>
          <a:xfrm>
            <a:off x="528600" y="0"/>
            <a:ext cx="7657800" cy="523200"/>
          </a:xfrm>
          <a:prstGeom prst="rect">
            <a:avLst/>
          </a:prstGeom>
        </p:spPr>
        <p:txBody>
          <a:bodyPr anchorCtr="0" anchor="t" bIns="91425" lIns="91425" spcFirstLastPara="1" rIns="91425" wrap="square" tIns="91425">
            <a:noAutofit/>
          </a:bodyPr>
          <a:lstStyle/>
          <a:p>
            <a:pPr indent="0" lvl="0" marL="0" rtl="0" algn="ctr">
              <a:spcBef>
                <a:spcPts val="900"/>
              </a:spcBef>
              <a:spcAft>
                <a:spcPts val="900"/>
              </a:spcAft>
              <a:buNone/>
            </a:pPr>
            <a:r>
              <a:rPr lang="es-419" sz="2116"/>
              <a:t>Revisión de el rendimiento y métricas para el modelo Random Forest</a:t>
            </a:r>
            <a:endParaRPr/>
          </a:p>
        </p:txBody>
      </p:sp>
      <p:sp>
        <p:nvSpPr>
          <p:cNvPr id="356" name="Google Shape;356;p64"/>
          <p:cNvSpPr txBox="1"/>
          <p:nvPr/>
        </p:nvSpPr>
        <p:spPr>
          <a:xfrm>
            <a:off x="170225" y="904200"/>
            <a:ext cx="8472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lt1"/>
                </a:solidFill>
              </a:rPr>
              <a:t>Se hace uso de la curva AUC_ROC </a:t>
            </a:r>
            <a:r>
              <a:rPr lang="es-419" sz="1200">
                <a:solidFill>
                  <a:schemeClr val="lt1"/>
                </a:solidFill>
              </a:rPr>
              <a:t>sobre el test set </a:t>
            </a:r>
            <a:r>
              <a:rPr lang="es-419" sz="1200">
                <a:solidFill>
                  <a:schemeClr val="lt1"/>
                </a:solidFill>
              </a:rPr>
              <a:t>para evaluar el rendimiento del modelo, se hace uso de un umbral de 0.5, Esto nos ayudará a ver que tan buena es la precisión en la predicción entre si se tiene o no se tiene diabetes </a:t>
            </a:r>
            <a:endParaRPr sz="1200">
              <a:solidFill>
                <a:schemeClr val="lt1"/>
              </a:solidFill>
            </a:endParaRPr>
          </a:p>
        </p:txBody>
      </p:sp>
      <p:sp>
        <p:nvSpPr>
          <p:cNvPr id="357" name="Google Shape;357;p64"/>
          <p:cNvSpPr txBox="1"/>
          <p:nvPr/>
        </p:nvSpPr>
        <p:spPr>
          <a:xfrm>
            <a:off x="528600" y="4491625"/>
            <a:ext cx="821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lt1"/>
                </a:solidFill>
              </a:rPr>
              <a:t>Nuestro modelo tiene un acierto en la predicción del 81,50%.</a:t>
            </a:r>
            <a:endParaRPr sz="1200">
              <a:solidFill>
                <a:schemeClr val="lt1"/>
              </a:solidFill>
            </a:endParaRPr>
          </a:p>
        </p:txBody>
      </p:sp>
      <p:sp>
        <p:nvSpPr>
          <p:cNvPr id="358" name="Google Shape;358;p64"/>
          <p:cNvSpPr txBox="1"/>
          <p:nvPr/>
        </p:nvSpPr>
        <p:spPr>
          <a:xfrm>
            <a:off x="1703950" y="418762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sp>
        <p:nvSpPr>
          <p:cNvPr id="359" name="Google Shape;359;p64"/>
          <p:cNvSpPr txBox="1"/>
          <p:nvPr/>
        </p:nvSpPr>
        <p:spPr>
          <a:xfrm>
            <a:off x="5309438" y="405167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360" name="Google Shape;360;p64"/>
          <p:cNvPicPr preferRelativeResize="0"/>
          <p:nvPr/>
        </p:nvPicPr>
        <p:blipFill>
          <a:blip r:embed="rId3">
            <a:alphaModFix/>
          </a:blip>
          <a:stretch>
            <a:fillRect/>
          </a:stretch>
        </p:blipFill>
        <p:spPr>
          <a:xfrm>
            <a:off x="728115" y="1515450"/>
            <a:ext cx="3178059" cy="2672175"/>
          </a:xfrm>
          <a:prstGeom prst="rect">
            <a:avLst/>
          </a:prstGeom>
          <a:noFill/>
          <a:ln>
            <a:noFill/>
          </a:ln>
        </p:spPr>
      </p:pic>
      <p:pic>
        <p:nvPicPr>
          <p:cNvPr id="361" name="Google Shape;361;p64"/>
          <p:cNvPicPr preferRelativeResize="0"/>
          <p:nvPr/>
        </p:nvPicPr>
        <p:blipFill>
          <a:blip r:embed="rId4">
            <a:alphaModFix/>
          </a:blip>
          <a:stretch>
            <a:fillRect/>
          </a:stretch>
        </p:blipFill>
        <p:spPr>
          <a:xfrm>
            <a:off x="4020475" y="1515452"/>
            <a:ext cx="3804349" cy="2536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5"/>
          <p:cNvSpPr txBox="1"/>
          <p:nvPr>
            <p:ph idx="1" type="body"/>
          </p:nvPr>
        </p:nvSpPr>
        <p:spPr>
          <a:xfrm>
            <a:off x="538125" y="-136600"/>
            <a:ext cx="7657800" cy="523200"/>
          </a:xfrm>
          <a:prstGeom prst="rect">
            <a:avLst/>
          </a:prstGeom>
        </p:spPr>
        <p:txBody>
          <a:bodyPr anchorCtr="0" anchor="t" bIns="91425" lIns="91425" spcFirstLastPara="1" rIns="91425" wrap="square" tIns="91425">
            <a:noAutofit/>
          </a:bodyPr>
          <a:lstStyle/>
          <a:p>
            <a:pPr indent="0" lvl="0" marL="0" rtl="0" algn="ctr">
              <a:spcBef>
                <a:spcPts val="900"/>
              </a:spcBef>
              <a:spcAft>
                <a:spcPts val="900"/>
              </a:spcAft>
              <a:buNone/>
            </a:pPr>
            <a:r>
              <a:rPr lang="es-419" sz="2116"/>
              <a:t>Comparativa curva AUC ROC </a:t>
            </a:r>
            <a:endParaRPr/>
          </a:p>
        </p:txBody>
      </p:sp>
      <p:sp>
        <p:nvSpPr>
          <p:cNvPr id="367" name="Google Shape;367;p65"/>
          <p:cNvSpPr txBox="1"/>
          <p:nvPr/>
        </p:nvSpPr>
        <p:spPr>
          <a:xfrm>
            <a:off x="1977813" y="2495550"/>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sp>
        <p:nvSpPr>
          <p:cNvPr id="368" name="Google Shape;368;p65"/>
          <p:cNvSpPr txBox="1"/>
          <p:nvPr/>
        </p:nvSpPr>
        <p:spPr>
          <a:xfrm>
            <a:off x="5561100" y="2495550"/>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369" name="Google Shape;369;p65"/>
          <p:cNvPicPr preferRelativeResize="0"/>
          <p:nvPr/>
        </p:nvPicPr>
        <p:blipFill>
          <a:blip r:embed="rId3">
            <a:alphaModFix/>
          </a:blip>
          <a:stretch>
            <a:fillRect/>
          </a:stretch>
        </p:blipFill>
        <p:spPr>
          <a:xfrm>
            <a:off x="914413" y="439125"/>
            <a:ext cx="3353225" cy="2056425"/>
          </a:xfrm>
          <a:prstGeom prst="rect">
            <a:avLst/>
          </a:prstGeom>
          <a:noFill/>
          <a:ln>
            <a:noFill/>
          </a:ln>
        </p:spPr>
      </p:pic>
      <p:pic>
        <p:nvPicPr>
          <p:cNvPr id="370" name="Google Shape;370;p65"/>
          <p:cNvPicPr preferRelativeResize="0"/>
          <p:nvPr/>
        </p:nvPicPr>
        <p:blipFill>
          <a:blip r:embed="rId4">
            <a:alphaModFix/>
          </a:blip>
          <a:stretch>
            <a:fillRect/>
          </a:stretch>
        </p:blipFill>
        <p:spPr>
          <a:xfrm>
            <a:off x="4524332" y="439125"/>
            <a:ext cx="3299968" cy="2056425"/>
          </a:xfrm>
          <a:prstGeom prst="rect">
            <a:avLst/>
          </a:prstGeom>
          <a:noFill/>
          <a:ln>
            <a:noFill/>
          </a:ln>
        </p:spPr>
      </p:pic>
      <p:pic>
        <p:nvPicPr>
          <p:cNvPr id="371" name="Google Shape;371;p65"/>
          <p:cNvPicPr preferRelativeResize="0"/>
          <p:nvPr/>
        </p:nvPicPr>
        <p:blipFill>
          <a:blip r:embed="rId5">
            <a:alphaModFix/>
          </a:blip>
          <a:stretch>
            <a:fillRect/>
          </a:stretch>
        </p:blipFill>
        <p:spPr>
          <a:xfrm>
            <a:off x="2983831" y="2814775"/>
            <a:ext cx="3016919" cy="2056425"/>
          </a:xfrm>
          <a:prstGeom prst="rect">
            <a:avLst/>
          </a:prstGeom>
          <a:noFill/>
          <a:ln>
            <a:noFill/>
          </a:ln>
        </p:spPr>
      </p:pic>
      <p:sp>
        <p:nvSpPr>
          <p:cNvPr id="372" name="Google Shape;372;p65"/>
          <p:cNvSpPr txBox="1"/>
          <p:nvPr/>
        </p:nvSpPr>
        <p:spPr>
          <a:xfrm>
            <a:off x="3958788" y="482182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6"/>
          <p:cNvSpPr txBox="1"/>
          <p:nvPr>
            <p:ph idx="1" type="body"/>
          </p:nvPr>
        </p:nvSpPr>
        <p:spPr>
          <a:xfrm>
            <a:off x="538125" y="-202725"/>
            <a:ext cx="7657800" cy="523200"/>
          </a:xfrm>
          <a:prstGeom prst="rect">
            <a:avLst/>
          </a:prstGeom>
        </p:spPr>
        <p:txBody>
          <a:bodyPr anchorCtr="0" anchor="t" bIns="91425" lIns="91425" spcFirstLastPara="1" rIns="91425" wrap="square" tIns="91425">
            <a:noAutofit/>
          </a:bodyPr>
          <a:lstStyle/>
          <a:p>
            <a:pPr indent="0" lvl="0" marL="0" rtl="0" algn="ctr">
              <a:spcBef>
                <a:spcPts val="900"/>
              </a:spcBef>
              <a:spcAft>
                <a:spcPts val="900"/>
              </a:spcAft>
              <a:buNone/>
            </a:pPr>
            <a:r>
              <a:rPr lang="es-419" sz="2116"/>
              <a:t>Comparativa Matriz de confusión</a:t>
            </a:r>
            <a:endParaRPr/>
          </a:p>
        </p:txBody>
      </p:sp>
      <p:sp>
        <p:nvSpPr>
          <p:cNvPr id="378" name="Google Shape;378;p66"/>
          <p:cNvSpPr txBox="1"/>
          <p:nvPr/>
        </p:nvSpPr>
        <p:spPr>
          <a:xfrm>
            <a:off x="3442881" y="4716050"/>
            <a:ext cx="1848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s-419" sz="1200">
                <a:solidFill>
                  <a:schemeClr val="lt1"/>
                </a:solidFill>
              </a:rPr>
              <a:t>Imágenes propias</a:t>
            </a:r>
            <a:endParaRPr i="1" sz="1200">
              <a:solidFill>
                <a:schemeClr val="lt1"/>
              </a:solidFill>
            </a:endParaRPr>
          </a:p>
        </p:txBody>
      </p:sp>
      <p:pic>
        <p:nvPicPr>
          <p:cNvPr id="379" name="Google Shape;379;p66"/>
          <p:cNvPicPr preferRelativeResize="0"/>
          <p:nvPr/>
        </p:nvPicPr>
        <p:blipFill>
          <a:blip r:embed="rId3">
            <a:alphaModFix/>
          </a:blip>
          <a:stretch>
            <a:fillRect/>
          </a:stretch>
        </p:blipFill>
        <p:spPr>
          <a:xfrm>
            <a:off x="275075" y="805225"/>
            <a:ext cx="2120625" cy="2087369"/>
          </a:xfrm>
          <a:prstGeom prst="rect">
            <a:avLst/>
          </a:prstGeom>
          <a:noFill/>
          <a:ln>
            <a:noFill/>
          </a:ln>
        </p:spPr>
      </p:pic>
      <p:pic>
        <p:nvPicPr>
          <p:cNvPr id="380" name="Google Shape;380;p66"/>
          <p:cNvPicPr preferRelativeResize="0"/>
          <p:nvPr/>
        </p:nvPicPr>
        <p:blipFill>
          <a:blip r:embed="rId4">
            <a:alphaModFix/>
          </a:blip>
          <a:stretch>
            <a:fillRect/>
          </a:stretch>
        </p:blipFill>
        <p:spPr>
          <a:xfrm>
            <a:off x="3248875" y="793875"/>
            <a:ext cx="2051700" cy="2110082"/>
          </a:xfrm>
          <a:prstGeom prst="rect">
            <a:avLst/>
          </a:prstGeom>
          <a:noFill/>
          <a:ln>
            <a:noFill/>
          </a:ln>
        </p:spPr>
      </p:pic>
      <p:pic>
        <p:nvPicPr>
          <p:cNvPr id="381" name="Google Shape;381;p66"/>
          <p:cNvPicPr preferRelativeResize="0"/>
          <p:nvPr/>
        </p:nvPicPr>
        <p:blipFill>
          <a:blip r:embed="rId5">
            <a:alphaModFix/>
          </a:blip>
          <a:stretch>
            <a:fillRect/>
          </a:stretch>
        </p:blipFill>
        <p:spPr>
          <a:xfrm>
            <a:off x="6153750" y="861988"/>
            <a:ext cx="2042175" cy="1973850"/>
          </a:xfrm>
          <a:prstGeom prst="rect">
            <a:avLst/>
          </a:prstGeom>
          <a:noFill/>
          <a:ln>
            <a:noFill/>
          </a:ln>
        </p:spPr>
      </p:pic>
      <p:pic>
        <p:nvPicPr>
          <p:cNvPr id="382" name="Google Shape;382;p66"/>
          <p:cNvPicPr preferRelativeResize="0"/>
          <p:nvPr/>
        </p:nvPicPr>
        <p:blipFill rotWithShape="1">
          <a:blip r:embed="rId6">
            <a:alphaModFix/>
          </a:blip>
          <a:srcRect b="0" l="0" r="24772" t="64701"/>
          <a:stretch/>
        </p:blipFill>
        <p:spPr>
          <a:xfrm>
            <a:off x="6044275" y="3377338"/>
            <a:ext cx="2510441" cy="1164525"/>
          </a:xfrm>
          <a:prstGeom prst="rect">
            <a:avLst/>
          </a:prstGeom>
          <a:noFill/>
          <a:ln>
            <a:noFill/>
          </a:ln>
        </p:spPr>
      </p:pic>
      <p:pic>
        <p:nvPicPr>
          <p:cNvPr id="383" name="Google Shape;383;p66"/>
          <p:cNvPicPr preferRelativeResize="0"/>
          <p:nvPr/>
        </p:nvPicPr>
        <p:blipFill rotWithShape="1">
          <a:blip r:embed="rId7">
            <a:alphaModFix/>
          </a:blip>
          <a:srcRect b="0" l="0" r="26438" t="63407"/>
          <a:stretch/>
        </p:blipFill>
        <p:spPr>
          <a:xfrm>
            <a:off x="2910549" y="3377350"/>
            <a:ext cx="2716162" cy="1218700"/>
          </a:xfrm>
          <a:prstGeom prst="rect">
            <a:avLst/>
          </a:prstGeom>
          <a:noFill/>
          <a:ln>
            <a:noFill/>
          </a:ln>
        </p:spPr>
      </p:pic>
      <p:pic>
        <p:nvPicPr>
          <p:cNvPr id="384" name="Google Shape;384;p66"/>
          <p:cNvPicPr preferRelativeResize="0"/>
          <p:nvPr/>
        </p:nvPicPr>
        <p:blipFill rotWithShape="1">
          <a:blip r:embed="rId8">
            <a:alphaModFix/>
          </a:blip>
          <a:srcRect b="62553" l="0" r="27081" t="0"/>
          <a:stretch/>
        </p:blipFill>
        <p:spPr>
          <a:xfrm>
            <a:off x="275075" y="3377352"/>
            <a:ext cx="2217900" cy="121870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9"/>
          <p:cNvSpPr txBox="1"/>
          <p:nvPr/>
        </p:nvSpPr>
        <p:spPr>
          <a:xfrm>
            <a:off x="1893300" y="29900"/>
            <a:ext cx="5357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100">
                <a:solidFill>
                  <a:schemeClr val="accent1"/>
                </a:solidFill>
              </a:rPr>
              <a:t>Caso de estudio</a:t>
            </a:r>
            <a:endParaRPr sz="2100">
              <a:solidFill>
                <a:schemeClr val="lt1"/>
              </a:solidFill>
            </a:endParaRPr>
          </a:p>
        </p:txBody>
      </p:sp>
      <p:sp>
        <p:nvSpPr>
          <p:cNvPr id="224" name="Google Shape;224;p49"/>
          <p:cNvSpPr txBox="1"/>
          <p:nvPr/>
        </p:nvSpPr>
        <p:spPr>
          <a:xfrm>
            <a:off x="362100" y="894825"/>
            <a:ext cx="84198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a:solidFill>
                  <a:schemeClr val="lt1"/>
                </a:solidFill>
              </a:rPr>
              <a:t>Para el proyecto final de esta materia, se tiene previsto utilizar el dataset de Diabetes publicado por la Universidad de Wisconsin - Madison. Para dicho conjunto de datos, la idea es realizar un análisis exploratorio muy breve dado que este paso fue realizado en la materia de Fundamentos de IA en la semana 2. Luego procederemos a realizar algunos ajustes de data cleaning y normalización para nuestros features.</a:t>
            </a:r>
            <a:endParaRPr>
              <a:solidFill>
                <a:schemeClr val="lt1"/>
              </a:solidFill>
            </a:endParaRPr>
          </a:p>
          <a:p>
            <a:pPr indent="0" lvl="0" marL="0" rtl="0" algn="just">
              <a:spcBef>
                <a:spcPts val="0"/>
              </a:spcBef>
              <a:spcAft>
                <a:spcPts val="0"/>
              </a:spcAft>
              <a:buNone/>
            </a:pPr>
            <a:r>
              <a:t/>
            </a:r>
            <a:endParaRPr>
              <a:solidFill>
                <a:schemeClr val="lt1"/>
              </a:solidFill>
            </a:endParaRPr>
          </a:p>
          <a:p>
            <a:pPr indent="0" lvl="0" marL="0" rtl="0" algn="just">
              <a:spcBef>
                <a:spcPts val="0"/>
              </a:spcBef>
              <a:spcAft>
                <a:spcPts val="0"/>
              </a:spcAft>
              <a:buNone/>
            </a:pPr>
            <a:r>
              <a:rPr lang="es-419">
                <a:solidFill>
                  <a:schemeClr val="lt1"/>
                </a:solidFill>
              </a:rPr>
              <a:t>Finalmente, procederemos a realizar la aplicación de 3 algoritmos (Logistic regression, Naive Bayes y Random Forest) sobre dicho dataset con la idea de compararlos y seleccionar el mejor modelo de clasificación.</a:t>
            </a:r>
            <a:endParaRPr>
              <a:solidFill>
                <a:schemeClr val="lt1"/>
              </a:solidFill>
            </a:endParaRPr>
          </a:p>
        </p:txBody>
      </p:sp>
      <p:sp>
        <p:nvSpPr>
          <p:cNvPr id="225" name="Google Shape;225;p49"/>
          <p:cNvSpPr txBox="1"/>
          <p:nvPr/>
        </p:nvSpPr>
        <p:spPr>
          <a:xfrm>
            <a:off x="3958800" y="4617650"/>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i="1" sz="12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7"/>
          <p:cNvSpPr txBox="1"/>
          <p:nvPr>
            <p:ph idx="1" type="body"/>
          </p:nvPr>
        </p:nvSpPr>
        <p:spPr>
          <a:xfrm>
            <a:off x="1388550" y="224775"/>
            <a:ext cx="6366900" cy="4635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600"/>
              </a:spcAft>
              <a:buSzPts val="1018"/>
              <a:buNone/>
            </a:pPr>
            <a:r>
              <a:rPr b="1" lang="es-419" sz="2050">
                <a:latin typeface="Arial"/>
                <a:ea typeface="Arial"/>
                <a:cs typeface="Arial"/>
                <a:sym typeface="Arial"/>
              </a:rPr>
              <a:t>Conclusiones:</a:t>
            </a:r>
            <a:endParaRPr b="1" sz="2050">
              <a:latin typeface="Arial"/>
              <a:ea typeface="Arial"/>
              <a:cs typeface="Arial"/>
              <a:sym typeface="Arial"/>
            </a:endParaRPr>
          </a:p>
        </p:txBody>
      </p:sp>
      <p:sp>
        <p:nvSpPr>
          <p:cNvPr id="390" name="Google Shape;390;p67"/>
          <p:cNvSpPr txBox="1"/>
          <p:nvPr/>
        </p:nvSpPr>
        <p:spPr>
          <a:xfrm>
            <a:off x="403650" y="463500"/>
            <a:ext cx="8336700" cy="507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latin typeface="Nunito"/>
              <a:ea typeface="Nunito"/>
              <a:cs typeface="Nunito"/>
              <a:sym typeface="Nunito"/>
            </a:endParaRPr>
          </a:p>
          <a:p>
            <a:pPr indent="-317500" lvl="0" marL="457200" rtl="0" algn="l">
              <a:lnSpc>
                <a:spcPct val="115000"/>
              </a:lnSpc>
              <a:spcBef>
                <a:spcPts val="0"/>
              </a:spcBef>
              <a:spcAft>
                <a:spcPts val="0"/>
              </a:spcAft>
              <a:buClr>
                <a:schemeClr val="lt1"/>
              </a:buClr>
              <a:buSzPts val="1400"/>
              <a:buChar char="●"/>
            </a:pPr>
            <a:r>
              <a:rPr lang="es-419">
                <a:solidFill>
                  <a:schemeClr val="lt1"/>
                </a:solidFill>
              </a:rPr>
              <a:t>Con el resultado obtenido en la matriz de confusión y en la curva AUC-ROC, el resultado en el acierto de la predicción fue del 80% en el modelo logistic regression del 78,8% en el modelo Naive Bayes y del 81,50% en el modelo Random Forest, lo anterior muestra que los modelos tienen buen rendimiento, destacando el rendimiento de Random Forest.</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s-419">
                <a:solidFill>
                  <a:schemeClr val="lt1"/>
                </a:solidFill>
              </a:rPr>
              <a:t>La data del conjunto de datos estaba limpia y tenía una calidad aceptable.</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s-419">
                <a:solidFill>
                  <a:schemeClr val="lt1"/>
                </a:solidFill>
              </a:rPr>
              <a:t>La calidad de la data en general se encuentra en buen estado, no contiene missing values y/o nulls de forma excesiva que impidan el data quality para el modelo.</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s-419">
                <a:solidFill>
                  <a:schemeClr val="lt1"/>
                </a:solidFill>
              </a:rPr>
              <a:t>No vemos underfitting ni overfitting, es decir, los modelos están balanceados frente a su performance.</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s-419">
                <a:solidFill>
                  <a:schemeClr val="lt1"/>
                </a:solidFill>
              </a:rPr>
              <a:t>Se aplicaron 3 modelos</a:t>
            </a:r>
            <a:r>
              <a:rPr lang="es-419">
                <a:solidFill>
                  <a:schemeClr val="lt1"/>
                </a:solidFill>
              </a:rPr>
              <a:t> con un dataset que presentaba una información balanceada entre sus distintas columnas y el rendimiento fue bastante similar.</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a:p>
            <a:pPr indent="-317500" lvl="0" marL="457200" rtl="0" algn="l">
              <a:lnSpc>
                <a:spcPct val="115000"/>
              </a:lnSpc>
              <a:spcBef>
                <a:spcPts val="0"/>
              </a:spcBef>
              <a:spcAft>
                <a:spcPts val="0"/>
              </a:spcAft>
              <a:buClr>
                <a:schemeClr val="lt1"/>
              </a:buClr>
              <a:buSzPts val="1400"/>
              <a:buChar char="●"/>
            </a:pPr>
            <a:r>
              <a:rPr lang="es-419">
                <a:solidFill>
                  <a:schemeClr val="lt1"/>
                </a:solidFill>
              </a:rPr>
              <a:t>La cantidad de features es </a:t>
            </a:r>
            <a:r>
              <a:rPr lang="es-419">
                <a:solidFill>
                  <a:schemeClr val="lt1"/>
                </a:solidFill>
              </a:rPr>
              <a:t>adecuada y no expone la estabilidad del modelo.</a:t>
            </a:r>
            <a:r>
              <a:rPr lang="es-419">
                <a:solidFill>
                  <a:schemeClr val="lt1"/>
                </a:solidFill>
              </a:rPr>
              <a:t>.</a:t>
            </a:r>
            <a:endParaRPr>
              <a:solidFill>
                <a:schemeClr val="lt1"/>
              </a:solidFill>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8"/>
          <p:cNvSpPr txBox="1"/>
          <p:nvPr>
            <p:ph idx="1" type="body"/>
          </p:nvPr>
        </p:nvSpPr>
        <p:spPr>
          <a:xfrm>
            <a:off x="1328825" y="0"/>
            <a:ext cx="6366900" cy="4635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1600"/>
              </a:spcAft>
              <a:buSzPts val="1018"/>
              <a:buNone/>
            </a:pPr>
            <a:r>
              <a:rPr b="1" lang="es-419" sz="2050">
                <a:latin typeface="Arial"/>
                <a:ea typeface="Arial"/>
                <a:cs typeface="Arial"/>
                <a:sym typeface="Arial"/>
              </a:rPr>
              <a:t>Referencias</a:t>
            </a:r>
            <a:r>
              <a:rPr b="1" lang="es-419" sz="2050">
                <a:latin typeface="Arial"/>
                <a:ea typeface="Arial"/>
                <a:cs typeface="Arial"/>
                <a:sym typeface="Arial"/>
              </a:rPr>
              <a:t>:</a:t>
            </a:r>
            <a:endParaRPr b="1" sz="2050">
              <a:latin typeface="Arial"/>
              <a:ea typeface="Arial"/>
              <a:cs typeface="Arial"/>
              <a:sym typeface="Arial"/>
            </a:endParaRPr>
          </a:p>
        </p:txBody>
      </p:sp>
      <p:sp>
        <p:nvSpPr>
          <p:cNvPr id="396" name="Google Shape;396;p68"/>
          <p:cNvSpPr txBox="1"/>
          <p:nvPr/>
        </p:nvSpPr>
        <p:spPr>
          <a:xfrm>
            <a:off x="253150" y="401950"/>
            <a:ext cx="8336700" cy="4617600"/>
          </a:xfrm>
          <a:prstGeom prst="rect">
            <a:avLst/>
          </a:prstGeom>
          <a:noFill/>
          <a:ln>
            <a:noFill/>
          </a:ln>
        </p:spPr>
        <p:txBody>
          <a:bodyPr anchorCtr="0" anchor="t" bIns="91425" lIns="91425" spcFirstLastPara="1" rIns="91425" wrap="square" tIns="91425">
            <a:spAutoFit/>
          </a:bodyPr>
          <a:lstStyle/>
          <a:p>
            <a:pPr indent="-457200" lvl="0" marL="457200" rtl="0" algn="l">
              <a:lnSpc>
                <a:spcPct val="150000"/>
              </a:lnSpc>
              <a:spcBef>
                <a:spcPts val="1200"/>
              </a:spcBef>
              <a:spcAft>
                <a:spcPts val="0"/>
              </a:spcAft>
              <a:buNone/>
            </a:pPr>
            <a:r>
              <a:rPr lang="es-419" sz="1200">
                <a:solidFill>
                  <a:schemeClr val="lt1"/>
                </a:solidFill>
              </a:rPr>
              <a:t>Example gallery — seaborn 0.12.2 documentation. (s/f). Pydata.org. Recuperado el 3 de mayo de 2023, de https://seaborn.pydata.org/examples/index.html</a:t>
            </a:r>
            <a:endParaRPr sz="1200">
              <a:solidFill>
                <a:schemeClr val="lt1"/>
              </a:solidFill>
            </a:endParaRPr>
          </a:p>
          <a:p>
            <a:pPr indent="-457200" lvl="0" marL="457200" rtl="0" algn="l">
              <a:lnSpc>
                <a:spcPct val="150000"/>
              </a:lnSpc>
              <a:spcBef>
                <a:spcPts val="1200"/>
              </a:spcBef>
              <a:spcAft>
                <a:spcPts val="0"/>
              </a:spcAft>
              <a:buNone/>
            </a:pPr>
            <a:r>
              <a:rPr lang="es-419" sz="1200">
                <a:solidFill>
                  <a:schemeClr val="lt1"/>
                </a:solidFill>
              </a:rPr>
              <a:t>Lafuente, A. S. (2020, febrero 10). Pandas Profiling. Análisis exploratorio de datos. Saturdays.AI. https://medium.com/saturdays-ai/an%C3%A1lisis-exploratorio-de-datos-con-pandas-profiling-cf13e0e4a8f5</a:t>
            </a:r>
            <a:endParaRPr sz="1200">
              <a:solidFill>
                <a:schemeClr val="lt1"/>
              </a:solidFill>
            </a:endParaRPr>
          </a:p>
          <a:p>
            <a:pPr indent="-457200" lvl="0" marL="457200" rtl="0" algn="l">
              <a:lnSpc>
                <a:spcPct val="150000"/>
              </a:lnSpc>
              <a:spcBef>
                <a:spcPts val="1200"/>
              </a:spcBef>
              <a:spcAft>
                <a:spcPts val="0"/>
              </a:spcAft>
              <a:buNone/>
            </a:pPr>
            <a:r>
              <a:rPr lang="es-419" sz="1200">
                <a:solidFill>
                  <a:schemeClr val="lt1"/>
                </a:solidFill>
              </a:rPr>
              <a:t>NumPy documentation — NumPy v1.24 manual. (s/f). Numpy.org. Recuperado el 3 de mayo de 2023, de https://numpy.org/doc/stable/</a:t>
            </a:r>
            <a:endParaRPr sz="1200">
              <a:solidFill>
                <a:schemeClr val="lt1"/>
              </a:solidFill>
            </a:endParaRPr>
          </a:p>
          <a:p>
            <a:pPr indent="-457200" lvl="0" marL="457200" rtl="0" algn="l">
              <a:lnSpc>
                <a:spcPct val="150000"/>
              </a:lnSpc>
              <a:spcBef>
                <a:spcPts val="1200"/>
              </a:spcBef>
              <a:spcAft>
                <a:spcPts val="0"/>
              </a:spcAft>
              <a:buNone/>
            </a:pPr>
            <a:r>
              <a:rPr lang="es-419" sz="1200">
                <a:solidFill>
                  <a:schemeClr val="lt1"/>
                </a:solidFill>
              </a:rPr>
              <a:t>Ollé, J. (2019, enero 23). Qué es y cómo interpretar una regresión logística. Conceptos Claros; Jordi Ollé. https://conceptosclaros.com/que-es-regresion-logistica/</a:t>
            </a:r>
            <a:endParaRPr sz="1200">
              <a:solidFill>
                <a:schemeClr val="lt1"/>
              </a:solidFill>
            </a:endParaRPr>
          </a:p>
          <a:p>
            <a:pPr indent="-457200" lvl="0" marL="457200" rtl="0" algn="l">
              <a:lnSpc>
                <a:spcPct val="150000"/>
              </a:lnSpc>
              <a:spcBef>
                <a:spcPts val="1200"/>
              </a:spcBef>
              <a:spcAft>
                <a:spcPts val="0"/>
              </a:spcAft>
              <a:buNone/>
            </a:pPr>
            <a:r>
              <a:rPr lang="es-419" sz="1200">
                <a:solidFill>
                  <a:schemeClr val="lt1"/>
                </a:solidFill>
              </a:rPr>
              <a:t>Pandas documentation — pandas 2.0.1 documentation. (s/f). Pydata.org. Recuperado el 3 de mayo de 2023, de </a:t>
            </a:r>
            <a:r>
              <a:rPr lang="es-419" sz="1200" u="sng">
                <a:solidFill>
                  <a:schemeClr val="hlink"/>
                </a:solidFill>
                <a:hlinkClick r:id="rId3"/>
              </a:rPr>
              <a:t>https://pandas.pydata.org/docs/</a:t>
            </a:r>
            <a:endParaRPr sz="1200">
              <a:solidFill>
                <a:schemeClr val="lt1"/>
              </a:solidFill>
            </a:endParaRPr>
          </a:p>
          <a:p>
            <a:pPr indent="-457200" lvl="0" marL="457200" rtl="0" algn="l">
              <a:lnSpc>
                <a:spcPct val="150000"/>
              </a:lnSpc>
              <a:spcBef>
                <a:spcPts val="1200"/>
              </a:spcBef>
              <a:spcAft>
                <a:spcPts val="0"/>
              </a:spcAft>
              <a:buNone/>
            </a:pPr>
            <a:r>
              <a:rPr lang="es-419" sz="1200">
                <a:solidFill>
                  <a:schemeClr val="lt1"/>
                </a:solidFill>
              </a:rPr>
              <a:t>Pandas Profiling — mlfinlab 1.5.0 documentation. (n.d.). Mlfinlab.com. Retrieved May 3, 2023, from https://www.mlfinlab.com/en/latest/external/pandas_profile.html</a:t>
            </a:r>
            <a:endParaRPr sz="1200">
              <a:solidFill>
                <a:schemeClr val="lt1"/>
              </a:solidFill>
            </a:endParaRPr>
          </a:p>
          <a:p>
            <a:pPr indent="-457200" lvl="0" marL="457200" rtl="0" algn="l">
              <a:lnSpc>
                <a:spcPct val="200000"/>
              </a:lnSpc>
              <a:spcBef>
                <a:spcPts val="1200"/>
              </a:spcBef>
              <a:spcAft>
                <a:spcPts val="0"/>
              </a:spcAft>
              <a:buNone/>
            </a:pPr>
            <a:r>
              <a:t/>
            </a:r>
            <a:endParaRPr sz="12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0"/>
          <p:cNvSpPr txBox="1"/>
          <p:nvPr/>
        </p:nvSpPr>
        <p:spPr>
          <a:xfrm>
            <a:off x="1893300" y="29900"/>
            <a:ext cx="53574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100">
                <a:solidFill>
                  <a:schemeClr val="accent1"/>
                </a:solidFill>
              </a:rPr>
              <a:t>Vista previa de la </a:t>
            </a:r>
            <a:r>
              <a:rPr lang="es-419" sz="2100">
                <a:solidFill>
                  <a:schemeClr val="accent1"/>
                </a:solidFill>
              </a:rPr>
              <a:t>composición</a:t>
            </a:r>
            <a:r>
              <a:rPr lang="es-419" sz="2100">
                <a:solidFill>
                  <a:schemeClr val="accent1"/>
                </a:solidFill>
              </a:rPr>
              <a:t> del data set</a:t>
            </a:r>
            <a:endParaRPr sz="2100">
              <a:solidFill>
                <a:schemeClr val="lt1"/>
              </a:solidFill>
            </a:endParaRPr>
          </a:p>
        </p:txBody>
      </p:sp>
      <p:sp>
        <p:nvSpPr>
          <p:cNvPr id="231" name="Google Shape;231;p50"/>
          <p:cNvSpPr txBox="1"/>
          <p:nvPr/>
        </p:nvSpPr>
        <p:spPr>
          <a:xfrm>
            <a:off x="435150" y="537800"/>
            <a:ext cx="8419800" cy="1108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419" sz="1200">
                <a:solidFill>
                  <a:schemeClr val="lt1"/>
                </a:solidFill>
              </a:rPr>
              <a:t>Se realiza el análisis del dataset, mediante la herramienta de pandas profiling, el cual brinda una visualización exploratoria mucho </a:t>
            </a:r>
            <a:r>
              <a:rPr lang="es-419" sz="1200">
                <a:solidFill>
                  <a:schemeClr val="lt1"/>
                </a:solidFill>
              </a:rPr>
              <a:t>más</a:t>
            </a:r>
            <a:r>
              <a:rPr lang="es-419" sz="1200">
                <a:solidFill>
                  <a:schemeClr val="lt1"/>
                </a:solidFill>
              </a:rPr>
              <a:t> detallada que lo que se puede </a:t>
            </a:r>
            <a:r>
              <a:rPr lang="es-419" sz="1200">
                <a:solidFill>
                  <a:schemeClr val="lt1"/>
                </a:solidFill>
              </a:rPr>
              <a:t>observar</a:t>
            </a:r>
            <a:r>
              <a:rPr lang="es-419" sz="1200">
                <a:solidFill>
                  <a:schemeClr val="lt1"/>
                </a:solidFill>
              </a:rPr>
              <a:t> con el método .describe().</a:t>
            </a:r>
            <a:endParaRPr sz="1200">
              <a:solidFill>
                <a:schemeClr val="lt1"/>
              </a:solidFill>
            </a:endParaRPr>
          </a:p>
          <a:p>
            <a:pPr indent="0" lvl="0" marL="0" rtl="0" algn="just">
              <a:spcBef>
                <a:spcPts val="0"/>
              </a:spcBef>
              <a:spcAft>
                <a:spcPts val="0"/>
              </a:spcAft>
              <a:buNone/>
            </a:pPr>
            <a:br>
              <a:rPr lang="es-419" sz="1200">
                <a:solidFill>
                  <a:schemeClr val="lt1"/>
                </a:solidFill>
              </a:rPr>
            </a:br>
            <a:r>
              <a:rPr lang="es-419" sz="1200">
                <a:solidFill>
                  <a:schemeClr val="lt1"/>
                </a:solidFill>
              </a:rPr>
              <a:t>En </a:t>
            </a:r>
            <a:r>
              <a:rPr lang="es-419" sz="1200">
                <a:solidFill>
                  <a:schemeClr val="lt1"/>
                </a:solidFill>
              </a:rPr>
              <a:t>él, podemos</a:t>
            </a:r>
            <a:r>
              <a:rPr lang="es-419" sz="1200">
                <a:solidFill>
                  <a:schemeClr val="lt1"/>
                </a:solidFill>
              </a:rPr>
              <a:t> revisar tipos de columnas en el dataframe, valores </a:t>
            </a:r>
            <a:r>
              <a:rPr lang="es-419" sz="1200">
                <a:solidFill>
                  <a:schemeClr val="lt1"/>
                </a:solidFill>
              </a:rPr>
              <a:t>únicos</a:t>
            </a:r>
            <a:r>
              <a:rPr lang="es-419" sz="1200">
                <a:solidFill>
                  <a:schemeClr val="lt1"/>
                </a:solidFill>
              </a:rPr>
              <a:t>, valores perdidos,valores </a:t>
            </a:r>
            <a:r>
              <a:rPr lang="es-419" sz="1200">
                <a:solidFill>
                  <a:schemeClr val="lt1"/>
                </a:solidFill>
              </a:rPr>
              <a:t>mínimos y</a:t>
            </a:r>
            <a:r>
              <a:rPr lang="es-419" sz="1200">
                <a:solidFill>
                  <a:schemeClr val="lt1"/>
                </a:solidFill>
              </a:rPr>
              <a:t> máximos, mediana, media, moda, rangos y rango IQR, valores frecuentes, correlaciones entre otros.</a:t>
            </a:r>
            <a:endParaRPr sz="1200">
              <a:solidFill>
                <a:schemeClr val="lt1"/>
              </a:solidFill>
            </a:endParaRPr>
          </a:p>
        </p:txBody>
      </p:sp>
      <p:sp>
        <p:nvSpPr>
          <p:cNvPr id="232" name="Google Shape;232;p50"/>
          <p:cNvSpPr txBox="1"/>
          <p:nvPr/>
        </p:nvSpPr>
        <p:spPr>
          <a:xfrm>
            <a:off x="3958800" y="4617650"/>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233" name="Google Shape;233;p50"/>
          <p:cNvPicPr preferRelativeResize="0"/>
          <p:nvPr/>
        </p:nvPicPr>
        <p:blipFill>
          <a:blip r:embed="rId3">
            <a:alphaModFix/>
          </a:blip>
          <a:stretch>
            <a:fillRect/>
          </a:stretch>
        </p:blipFill>
        <p:spPr>
          <a:xfrm>
            <a:off x="1322850" y="1798400"/>
            <a:ext cx="6367597" cy="2771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51"/>
          <p:cNvSpPr txBox="1"/>
          <p:nvPr/>
        </p:nvSpPr>
        <p:spPr>
          <a:xfrm>
            <a:off x="2201575" y="0"/>
            <a:ext cx="4663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100">
                <a:solidFill>
                  <a:schemeClr val="accent1"/>
                </a:solidFill>
              </a:rPr>
              <a:t>Revisión</a:t>
            </a:r>
            <a:r>
              <a:rPr lang="es-419" sz="2100">
                <a:solidFill>
                  <a:schemeClr val="accent1"/>
                </a:solidFill>
              </a:rPr>
              <a:t> de las </a:t>
            </a:r>
            <a:r>
              <a:rPr lang="es-419" sz="2100">
                <a:solidFill>
                  <a:schemeClr val="accent1"/>
                </a:solidFill>
              </a:rPr>
              <a:t>variables</a:t>
            </a:r>
            <a:r>
              <a:rPr lang="es-419" sz="2100">
                <a:solidFill>
                  <a:schemeClr val="accent1"/>
                </a:solidFill>
              </a:rPr>
              <a:t> del data set</a:t>
            </a:r>
            <a:endParaRPr/>
          </a:p>
        </p:txBody>
      </p:sp>
      <p:sp>
        <p:nvSpPr>
          <p:cNvPr id="239" name="Google Shape;239;p51"/>
          <p:cNvSpPr txBox="1"/>
          <p:nvPr/>
        </p:nvSpPr>
        <p:spPr>
          <a:xfrm>
            <a:off x="747175" y="3957125"/>
            <a:ext cx="75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solidFill>
                  <a:schemeClr val="lt1"/>
                </a:solidFill>
              </a:rPr>
              <a:t>En este punto se identifica y se presta especial </a:t>
            </a:r>
            <a:r>
              <a:rPr lang="es-419" sz="1300">
                <a:solidFill>
                  <a:schemeClr val="lt1"/>
                </a:solidFill>
              </a:rPr>
              <a:t>atención</a:t>
            </a:r>
            <a:r>
              <a:rPr lang="es-419" sz="1300">
                <a:solidFill>
                  <a:schemeClr val="lt1"/>
                </a:solidFill>
              </a:rPr>
              <a:t> en la columna SkinThickness, en donde los valores en ceros serán tratados para realizar la adecuación y limpieza de la información.</a:t>
            </a:r>
            <a:endParaRPr sz="1300">
              <a:solidFill>
                <a:schemeClr val="lt1"/>
              </a:solidFill>
            </a:endParaRPr>
          </a:p>
        </p:txBody>
      </p:sp>
      <p:sp>
        <p:nvSpPr>
          <p:cNvPr id="240" name="Google Shape;240;p51"/>
          <p:cNvSpPr txBox="1"/>
          <p:nvPr/>
        </p:nvSpPr>
        <p:spPr>
          <a:xfrm>
            <a:off x="1539450" y="345282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sp>
        <p:nvSpPr>
          <p:cNvPr id="241" name="Google Shape;241;p51"/>
          <p:cNvSpPr txBox="1"/>
          <p:nvPr/>
        </p:nvSpPr>
        <p:spPr>
          <a:xfrm>
            <a:off x="6063813" y="345282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242" name="Google Shape;242;p51"/>
          <p:cNvPicPr preferRelativeResize="0"/>
          <p:nvPr/>
        </p:nvPicPr>
        <p:blipFill>
          <a:blip r:embed="rId3">
            <a:alphaModFix/>
          </a:blip>
          <a:stretch>
            <a:fillRect/>
          </a:stretch>
        </p:blipFill>
        <p:spPr>
          <a:xfrm>
            <a:off x="457200" y="584938"/>
            <a:ext cx="3790950" cy="2790825"/>
          </a:xfrm>
          <a:prstGeom prst="rect">
            <a:avLst/>
          </a:prstGeom>
          <a:noFill/>
          <a:ln>
            <a:noFill/>
          </a:ln>
        </p:spPr>
      </p:pic>
      <p:pic>
        <p:nvPicPr>
          <p:cNvPr id="243" name="Google Shape;243;p51"/>
          <p:cNvPicPr preferRelativeResize="0"/>
          <p:nvPr/>
        </p:nvPicPr>
        <p:blipFill>
          <a:blip r:embed="rId4">
            <a:alphaModFix/>
          </a:blip>
          <a:stretch>
            <a:fillRect/>
          </a:stretch>
        </p:blipFill>
        <p:spPr>
          <a:xfrm>
            <a:off x="4343400" y="1366000"/>
            <a:ext cx="4400550" cy="2009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52"/>
          <p:cNvSpPr txBox="1"/>
          <p:nvPr/>
        </p:nvSpPr>
        <p:spPr>
          <a:xfrm>
            <a:off x="2987600" y="0"/>
            <a:ext cx="2796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100">
                <a:solidFill>
                  <a:schemeClr val="accent1"/>
                </a:solidFill>
              </a:rPr>
              <a:t>Matriz de </a:t>
            </a:r>
            <a:r>
              <a:rPr lang="es-419" sz="2100">
                <a:solidFill>
                  <a:schemeClr val="accent1"/>
                </a:solidFill>
              </a:rPr>
              <a:t>Correlación</a:t>
            </a:r>
            <a:r>
              <a:rPr lang="es-419" sz="2100">
                <a:solidFill>
                  <a:schemeClr val="lt1"/>
                </a:solidFill>
              </a:rPr>
              <a:t> </a:t>
            </a:r>
            <a:endParaRPr/>
          </a:p>
        </p:txBody>
      </p:sp>
      <p:sp>
        <p:nvSpPr>
          <p:cNvPr id="249" name="Google Shape;249;p52"/>
          <p:cNvSpPr txBox="1"/>
          <p:nvPr/>
        </p:nvSpPr>
        <p:spPr>
          <a:xfrm>
            <a:off x="599750" y="4420025"/>
            <a:ext cx="757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solidFill>
                  <a:schemeClr val="lt1"/>
                </a:solidFill>
              </a:rPr>
              <a:t>En este punto se identifican algunas relaciones importantes entre algunos features, como por ejemplo: Insulin y </a:t>
            </a:r>
            <a:r>
              <a:rPr lang="es-419" sz="1300">
                <a:solidFill>
                  <a:schemeClr val="lt1"/>
                </a:solidFill>
              </a:rPr>
              <a:t>SkinThickness</a:t>
            </a:r>
            <a:r>
              <a:rPr lang="es-419" sz="1300">
                <a:solidFill>
                  <a:schemeClr val="lt1"/>
                </a:solidFill>
              </a:rPr>
              <a:t>. </a:t>
            </a:r>
            <a:endParaRPr sz="1300">
              <a:solidFill>
                <a:schemeClr val="lt1"/>
              </a:solidFill>
            </a:endParaRPr>
          </a:p>
        </p:txBody>
      </p:sp>
      <p:sp>
        <p:nvSpPr>
          <p:cNvPr id="250" name="Google Shape;250;p52"/>
          <p:cNvSpPr txBox="1"/>
          <p:nvPr/>
        </p:nvSpPr>
        <p:spPr>
          <a:xfrm>
            <a:off x="3958800" y="3884938"/>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251" name="Google Shape;251;p52"/>
          <p:cNvPicPr preferRelativeResize="0"/>
          <p:nvPr/>
        </p:nvPicPr>
        <p:blipFill>
          <a:blip r:embed="rId3">
            <a:alphaModFix/>
          </a:blip>
          <a:stretch>
            <a:fillRect/>
          </a:stretch>
        </p:blipFill>
        <p:spPr>
          <a:xfrm>
            <a:off x="2175463" y="537800"/>
            <a:ext cx="4581525" cy="327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3"/>
          <p:cNvSpPr txBox="1"/>
          <p:nvPr/>
        </p:nvSpPr>
        <p:spPr>
          <a:xfrm>
            <a:off x="3349800" y="0"/>
            <a:ext cx="2606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100">
                <a:solidFill>
                  <a:schemeClr val="accent1"/>
                </a:solidFill>
              </a:rPr>
              <a:t>Sample</a:t>
            </a:r>
            <a:r>
              <a:rPr lang="es-419" sz="2100">
                <a:solidFill>
                  <a:schemeClr val="accent1"/>
                </a:solidFill>
              </a:rPr>
              <a:t> del data set</a:t>
            </a:r>
            <a:endParaRPr/>
          </a:p>
        </p:txBody>
      </p:sp>
      <p:sp>
        <p:nvSpPr>
          <p:cNvPr id="257" name="Google Shape;257;p53"/>
          <p:cNvSpPr txBox="1"/>
          <p:nvPr/>
        </p:nvSpPr>
        <p:spPr>
          <a:xfrm>
            <a:off x="939600" y="653550"/>
            <a:ext cx="7426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solidFill>
                  <a:schemeClr val="lt1"/>
                </a:solidFill>
              </a:rPr>
              <a:t>Visualización de los datos, que nos ofrece el reporte realizado con pandas Profiling.</a:t>
            </a:r>
            <a:endParaRPr sz="1200">
              <a:solidFill>
                <a:schemeClr val="lt1"/>
              </a:solidFill>
            </a:endParaRPr>
          </a:p>
        </p:txBody>
      </p:sp>
      <p:sp>
        <p:nvSpPr>
          <p:cNvPr id="258" name="Google Shape;258;p53"/>
          <p:cNvSpPr txBox="1"/>
          <p:nvPr/>
        </p:nvSpPr>
        <p:spPr>
          <a:xfrm>
            <a:off x="3958800" y="451287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259" name="Google Shape;259;p53"/>
          <p:cNvPicPr preferRelativeResize="0"/>
          <p:nvPr/>
        </p:nvPicPr>
        <p:blipFill>
          <a:blip r:embed="rId3">
            <a:alphaModFix/>
          </a:blip>
          <a:stretch>
            <a:fillRect/>
          </a:stretch>
        </p:blipFill>
        <p:spPr>
          <a:xfrm>
            <a:off x="1605225" y="1022850"/>
            <a:ext cx="5933540" cy="339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4"/>
          <p:cNvSpPr txBox="1"/>
          <p:nvPr/>
        </p:nvSpPr>
        <p:spPr>
          <a:xfrm>
            <a:off x="3011850" y="57150"/>
            <a:ext cx="3120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100">
                <a:solidFill>
                  <a:schemeClr val="lt2"/>
                </a:solidFill>
              </a:rPr>
              <a:t>Descripción</a:t>
            </a:r>
            <a:r>
              <a:rPr lang="es-419" sz="2100">
                <a:solidFill>
                  <a:schemeClr val="lt2"/>
                </a:solidFill>
              </a:rPr>
              <a:t> del data set</a:t>
            </a:r>
            <a:endParaRPr>
              <a:solidFill>
                <a:schemeClr val="lt2"/>
              </a:solidFill>
            </a:endParaRPr>
          </a:p>
        </p:txBody>
      </p:sp>
      <p:sp>
        <p:nvSpPr>
          <p:cNvPr id="265" name="Google Shape;265;p54"/>
          <p:cNvSpPr txBox="1"/>
          <p:nvPr/>
        </p:nvSpPr>
        <p:spPr>
          <a:xfrm>
            <a:off x="471525" y="819975"/>
            <a:ext cx="8508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solidFill>
                  <a:schemeClr val="lt1"/>
                </a:solidFill>
              </a:rPr>
              <a:t>Hacemos uso del método .describe al dataframe en donde podemos observar datos </a:t>
            </a:r>
            <a:r>
              <a:rPr lang="es-419" sz="1300">
                <a:solidFill>
                  <a:schemeClr val="lt1"/>
                </a:solidFill>
              </a:rPr>
              <a:t>estadísticos</a:t>
            </a:r>
            <a:r>
              <a:rPr lang="es-419" sz="1300">
                <a:solidFill>
                  <a:schemeClr val="lt1"/>
                </a:solidFill>
              </a:rPr>
              <a:t> de forma rápida y sencilla. </a:t>
            </a:r>
            <a:endParaRPr sz="1300">
              <a:solidFill>
                <a:schemeClr val="lt1"/>
              </a:solidFill>
            </a:endParaRPr>
          </a:p>
        </p:txBody>
      </p:sp>
      <p:sp>
        <p:nvSpPr>
          <p:cNvPr id="266" name="Google Shape;266;p54"/>
          <p:cNvSpPr txBox="1"/>
          <p:nvPr/>
        </p:nvSpPr>
        <p:spPr>
          <a:xfrm>
            <a:off x="3918050" y="386297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267" name="Google Shape;267;p54"/>
          <p:cNvPicPr preferRelativeResize="0"/>
          <p:nvPr/>
        </p:nvPicPr>
        <p:blipFill>
          <a:blip r:embed="rId3">
            <a:alphaModFix/>
          </a:blip>
          <a:stretch>
            <a:fillRect/>
          </a:stretch>
        </p:blipFill>
        <p:spPr>
          <a:xfrm>
            <a:off x="1244288" y="1557650"/>
            <a:ext cx="6962775" cy="215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5"/>
          <p:cNvSpPr txBox="1"/>
          <p:nvPr>
            <p:ph idx="1" type="body"/>
          </p:nvPr>
        </p:nvSpPr>
        <p:spPr>
          <a:xfrm>
            <a:off x="3165825" y="0"/>
            <a:ext cx="2589300" cy="45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419" sz="2100">
                <a:latin typeface="Arial"/>
                <a:ea typeface="Arial"/>
                <a:cs typeface="Arial"/>
                <a:sym typeface="Arial"/>
              </a:rPr>
              <a:t>Distribución</a:t>
            </a:r>
            <a:r>
              <a:rPr lang="es-419" sz="2100">
                <a:latin typeface="Arial"/>
                <a:ea typeface="Arial"/>
                <a:cs typeface="Arial"/>
                <a:sym typeface="Arial"/>
              </a:rPr>
              <a:t> general</a:t>
            </a:r>
            <a:endParaRPr sz="2100">
              <a:latin typeface="Arial"/>
              <a:ea typeface="Arial"/>
              <a:cs typeface="Arial"/>
              <a:sym typeface="Arial"/>
            </a:endParaRPr>
          </a:p>
        </p:txBody>
      </p:sp>
      <p:sp>
        <p:nvSpPr>
          <p:cNvPr id="273" name="Google Shape;273;p55"/>
          <p:cNvSpPr txBox="1"/>
          <p:nvPr/>
        </p:nvSpPr>
        <p:spPr>
          <a:xfrm>
            <a:off x="245913" y="530100"/>
            <a:ext cx="842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00">
                <a:solidFill>
                  <a:schemeClr val="lt1"/>
                </a:solidFill>
              </a:rPr>
              <a:t>Generamos histogramas para observar la </a:t>
            </a:r>
            <a:r>
              <a:rPr lang="es-419" sz="1300">
                <a:solidFill>
                  <a:schemeClr val="lt1"/>
                </a:solidFill>
              </a:rPr>
              <a:t>distribución</a:t>
            </a:r>
            <a:r>
              <a:rPr lang="es-419" sz="1300">
                <a:solidFill>
                  <a:schemeClr val="lt1"/>
                </a:solidFill>
              </a:rPr>
              <a:t> de los datos en cada una de las columnas dispuestas en el dataframe:</a:t>
            </a:r>
            <a:endParaRPr sz="1300">
              <a:solidFill>
                <a:schemeClr val="lt1"/>
              </a:solidFill>
            </a:endParaRPr>
          </a:p>
        </p:txBody>
      </p:sp>
      <p:sp>
        <p:nvSpPr>
          <p:cNvPr id="274" name="Google Shape;274;p55"/>
          <p:cNvSpPr txBox="1"/>
          <p:nvPr/>
        </p:nvSpPr>
        <p:spPr>
          <a:xfrm>
            <a:off x="3958800" y="4722425"/>
            <a:ext cx="12264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Imagen propia</a:t>
            </a:r>
            <a:endParaRPr i="1" sz="1200">
              <a:solidFill>
                <a:schemeClr val="lt1"/>
              </a:solidFill>
            </a:endParaRPr>
          </a:p>
        </p:txBody>
      </p:sp>
      <p:pic>
        <p:nvPicPr>
          <p:cNvPr id="275" name="Google Shape;275;p55"/>
          <p:cNvPicPr preferRelativeResize="0"/>
          <p:nvPr/>
        </p:nvPicPr>
        <p:blipFill>
          <a:blip r:embed="rId3">
            <a:alphaModFix/>
          </a:blip>
          <a:stretch>
            <a:fillRect/>
          </a:stretch>
        </p:blipFill>
        <p:spPr>
          <a:xfrm>
            <a:off x="2633475" y="1187700"/>
            <a:ext cx="3653999" cy="35612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6"/>
          <p:cNvSpPr txBox="1"/>
          <p:nvPr>
            <p:ph idx="1" type="body"/>
          </p:nvPr>
        </p:nvSpPr>
        <p:spPr>
          <a:xfrm>
            <a:off x="2562150" y="0"/>
            <a:ext cx="4019700" cy="463500"/>
          </a:xfrm>
          <a:prstGeom prst="rect">
            <a:avLst/>
          </a:prstGeom>
          <a:noFill/>
        </p:spPr>
        <p:txBody>
          <a:bodyPr anchorCtr="0" anchor="t" bIns="91425" lIns="91425" spcFirstLastPara="1" rIns="91425" wrap="square" tIns="91425">
            <a:noAutofit/>
          </a:bodyPr>
          <a:lstStyle/>
          <a:p>
            <a:pPr indent="0" lvl="0" marL="0" rtl="0" algn="ctr">
              <a:lnSpc>
                <a:spcPct val="95000"/>
              </a:lnSpc>
              <a:spcBef>
                <a:spcPts val="900"/>
              </a:spcBef>
              <a:spcAft>
                <a:spcPts val="0"/>
              </a:spcAft>
              <a:buSzPts val="275"/>
              <a:buNone/>
            </a:pPr>
            <a:r>
              <a:rPr lang="es-419" sz="2130">
                <a:latin typeface="Arial"/>
                <a:ea typeface="Arial"/>
                <a:cs typeface="Arial"/>
                <a:sym typeface="Arial"/>
              </a:rPr>
              <a:t>Normalización y entrenamiento</a:t>
            </a:r>
            <a:endParaRPr sz="2230">
              <a:solidFill>
                <a:srgbClr val="212121"/>
              </a:solidFill>
              <a:highlight>
                <a:srgbClr val="FFFFFF"/>
              </a:highlight>
              <a:latin typeface="Arial"/>
              <a:ea typeface="Arial"/>
              <a:cs typeface="Arial"/>
              <a:sym typeface="Arial"/>
            </a:endParaRPr>
          </a:p>
          <a:p>
            <a:pPr indent="0" lvl="0" marL="0" rtl="0" algn="ctr">
              <a:lnSpc>
                <a:spcPct val="95000"/>
              </a:lnSpc>
              <a:spcBef>
                <a:spcPts val="900"/>
              </a:spcBef>
              <a:spcAft>
                <a:spcPts val="1600"/>
              </a:spcAft>
              <a:buSzPts val="275"/>
              <a:buNone/>
            </a:pPr>
            <a:r>
              <a:t/>
            </a:r>
            <a:endParaRPr sz="825"/>
          </a:p>
        </p:txBody>
      </p:sp>
      <p:sp>
        <p:nvSpPr>
          <p:cNvPr id="281" name="Google Shape;281;p56"/>
          <p:cNvSpPr txBox="1"/>
          <p:nvPr/>
        </p:nvSpPr>
        <p:spPr>
          <a:xfrm>
            <a:off x="5435638" y="4571125"/>
            <a:ext cx="13950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Imágenes propias</a:t>
            </a:r>
            <a:endParaRPr i="1" sz="1200">
              <a:solidFill>
                <a:schemeClr val="lt1"/>
              </a:solidFill>
            </a:endParaRPr>
          </a:p>
        </p:txBody>
      </p:sp>
      <p:pic>
        <p:nvPicPr>
          <p:cNvPr id="282" name="Google Shape;282;p56"/>
          <p:cNvPicPr preferRelativeResize="0"/>
          <p:nvPr/>
        </p:nvPicPr>
        <p:blipFill>
          <a:blip r:embed="rId3">
            <a:alphaModFix/>
          </a:blip>
          <a:stretch>
            <a:fillRect/>
          </a:stretch>
        </p:blipFill>
        <p:spPr>
          <a:xfrm>
            <a:off x="709589" y="720312"/>
            <a:ext cx="3758100" cy="3702874"/>
          </a:xfrm>
          <a:prstGeom prst="rect">
            <a:avLst/>
          </a:prstGeom>
          <a:noFill/>
          <a:ln>
            <a:noFill/>
          </a:ln>
        </p:spPr>
      </p:pic>
      <p:pic>
        <p:nvPicPr>
          <p:cNvPr id="283" name="Google Shape;283;p56"/>
          <p:cNvPicPr preferRelativeResize="0"/>
          <p:nvPr/>
        </p:nvPicPr>
        <p:blipFill>
          <a:blip r:embed="rId4">
            <a:alphaModFix/>
          </a:blip>
          <a:stretch>
            <a:fillRect/>
          </a:stretch>
        </p:blipFill>
        <p:spPr>
          <a:xfrm>
            <a:off x="4897543" y="720312"/>
            <a:ext cx="3536868" cy="3702875"/>
          </a:xfrm>
          <a:prstGeom prst="rect">
            <a:avLst/>
          </a:prstGeom>
          <a:noFill/>
          <a:ln>
            <a:noFill/>
          </a:ln>
        </p:spPr>
      </p:pic>
      <p:sp>
        <p:nvSpPr>
          <p:cNvPr id="284" name="Google Shape;284;p56"/>
          <p:cNvSpPr txBox="1"/>
          <p:nvPr/>
        </p:nvSpPr>
        <p:spPr>
          <a:xfrm>
            <a:off x="2313350" y="4571125"/>
            <a:ext cx="14409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s-419" sz="1200">
                <a:solidFill>
                  <a:schemeClr val="lt1"/>
                </a:solidFill>
              </a:rPr>
              <a:t>Imágenes propias</a:t>
            </a:r>
            <a:endParaRPr i="1" sz="12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